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4" r:id="rId5"/>
    <p:sldId id="262" r:id="rId6"/>
    <p:sldId id="263" r:id="rId7"/>
    <p:sldId id="264" r:id="rId8"/>
    <p:sldId id="272" r:id="rId9"/>
    <p:sldId id="27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5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3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5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3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3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8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1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1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78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F599-2EB2-48D4-858E-9BA4E32988B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2094-F20E-41E2-B4C0-68A0A0092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7.wav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8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Demos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Signal Processing and Data Analysis</a:t>
            </a:r>
          </a:p>
          <a:p>
            <a:r>
              <a:rPr lang="en-GB" dirty="0" smtClean="0"/>
              <a:t>Simon </a:t>
            </a:r>
            <a:r>
              <a:rPr lang="en-GB" dirty="0" err="1" smtClean="0"/>
              <a:t>Godsill</a:t>
            </a:r>
            <a:r>
              <a:rPr lang="en-GB" dirty="0" smtClean="0"/>
              <a:t> </a:t>
            </a:r>
            <a:r>
              <a:rPr lang="en-GB" smtClean="0"/>
              <a:t>Lent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6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Sampling and Aliasing</a:t>
            </a:r>
            <a:endParaRPr lang="en-GB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6101" cy="419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340768"/>
            <a:ext cx="708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 Spectrogram of a `chirp’ signal </a:t>
            </a:r>
          </a:p>
          <a:p>
            <a:endParaRPr lang="en-GB" dirty="0"/>
          </a:p>
          <a:p>
            <a:r>
              <a:rPr lang="en-GB" dirty="0" smtClean="0"/>
              <a:t>Use a sampling frequency of 10kHz (&gt; twice maximum frequency in chirp):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8" y="1431208"/>
            <a:ext cx="1574296" cy="2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78" y="3501008"/>
            <a:ext cx="3505208" cy="2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771800" y="3933056"/>
            <a:ext cx="189773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hirp_10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8424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Aliased Chirp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Now, the same chirp signal but sampled at only at 5kHz </a:t>
            </a:r>
          </a:p>
          <a:p>
            <a:pPr marL="0" indent="0">
              <a:buNone/>
            </a:pPr>
            <a:r>
              <a:rPr lang="en-GB" sz="1800" dirty="0" smtClean="0"/>
              <a:t>(&lt; twice maximum frequency of chirp). No pre-filtering is applied to remove components above 5kHz:</a:t>
            </a:r>
          </a:p>
          <a:p>
            <a:endParaRPr lang="en-GB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414056"/>
            <a:ext cx="9001000" cy="44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204864"/>
            <a:ext cx="2811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Now get aliasing of the </a:t>
            </a:r>
          </a:p>
          <a:p>
            <a:r>
              <a:rPr lang="en-GB" dirty="0" smtClean="0"/>
              <a:t>high frequency components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32240" y="299695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hirp_5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does this happen? </a:t>
            </a:r>
          </a:p>
          <a:p>
            <a:r>
              <a:rPr lang="en-GB" dirty="0" smtClean="0"/>
              <a:t>Consider one frequency occurring at around 1.8 s, frequency is roughly 3.5kHz.</a:t>
            </a:r>
          </a:p>
          <a:p>
            <a:r>
              <a:rPr lang="en-GB" dirty="0" smtClean="0"/>
              <a:t> Fourier Transform of this should look like: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7327"/>
            <a:ext cx="6683895" cy="317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But, we are sampling at 5kHz, with no </a:t>
            </a:r>
            <a:r>
              <a:rPr lang="en-GB" dirty="0" err="1" smtClean="0"/>
              <a:t>prefiltering</a:t>
            </a:r>
            <a:r>
              <a:rPr lang="en-GB" dirty="0" smtClean="0"/>
              <a:t> to remove high frequency components.</a:t>
            </a:r>
          </a:p>
          <a:p>
            <a:r>
              <a:rPr lang="en-GB" dirty="0" smtClean="0"/>
              <a:t>Sampled spectrum has form: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Viewed graphically we get: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714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005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59632" y="4259560"/>
            <a:ext cx="18722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0" y="2132856"/>
            <a:ext cx="1008112" cy="28083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84168" y="4259560"/>
            <a:ext cx="18722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2160" y="1484784"/>
            <a:ext cx="2811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the bit plotted in the </a:t>
            </a:r>
          </a:p>
          <a:p>
            <a:r>
              <a:rPr lang="en-GB" dirty="0" smtClean="0"/>
              <a:t>Spectrogram at t=1.8s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80112" y="2131115"/>
            <a:ext cx="504056" cy="505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Handout</a:t>
            </a:r>
            <a:r>
              <a:rPr lang="en-GB" dirty="0" smtClean="0"/>
              <a:t> 3 and 4 – Fourier Transforms</a:t>
            </a:r>
            <a:br>
              <a:rPr lang="en-GB" dirty="0" smtClean="0"/>
            </a:br>
            <a:r>
              <a:rPr lang="en-GB" dirty="0" smtClean="0"/>
              <a:t>Spectrum </a:t>
            </a:r>
            <a:r>
              <a:rPr lang="en-GB" dirty="0" smtClean="0"/>
              <a:t>of a sine-wave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9335344" cy="45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Spectrum of a square wave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63744" cy="409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3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Handout</a:t>
            </a:r>
            <a:r>
              <a:rPr lang="en-GB" dirty="0" smtClean="0"/>
              <a:t> 5 – Sampling theory</a:t>
            </a:r>
            <a:br>
              <a:rPr lang="en-GB" dirty="0" smtClean="0"/>
            </a:br>
            <a:r>
              <a:rPr lang="en-GB" dirty="0" smtClean="0"/>
              <a:t>Aliasing example</a:t>
            </a:r>
            <a:endParaRPr lang="en-GB" dirty="0"/>
          </a:p>
        </p:txBody>
      </p:sp>
      <p:pic>
        <p:nvPicPr>
          <p:cNvPr id="4" name="flute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2348880"/>
            <a:ext cx="609600" cy="609600"/>
          </a:xfrm>
        </p:spPr>
      </p:pic>
      <p:pic>
        <p:nvPicPr>
          <p:cNvPr id="5" name="flute_44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8184" y="479715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0608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Flute correctly sampled at f_0=44.1kHz</a:t>
            </a:r>
          </a:p>
          <a:p>
            <a:endParaRPr lang="en-GB" dirty="0"/>
          </a:p>
          <a:p>
            <a:r>
              <a:rPr lang="en-GB" dirty="0" smtClean="0"/>
              <a:t>Low-pass Pre-filtered to 20kHz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4454" y="4814933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Flute incorrectly sampled at much lower f_0  - same low-pass pre-filtering at 20kHz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3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Handout</a:t>
            </a:r>
            <a:r>
              <a:rPr lang="en-GB" sz="3200" dirty="0" smtClean="0"/>
              <a:t> 6 Discrete Fourier Transform</a:t>
            </a:r>
            <a:br>
              <a:rPr lang="en-GB" sz="3200" dirty="0" smtClean="0"/>
            </a:br>
            <a:r>
              <a:rPr lang="en-GB" sz="3200" dirty="0" smtClean="0"/>
              <a:t>DFT </a:t>
            </a:r>
            <a:r>
              <a:rPr lang="en-GB" sz="3200" dirty="0" smtClean="0"/>
              <a:t>of Musical Audio (</a:t>
            </a:r>
            <a:r>
              <a:rPr lang="en-GB" sz="3200" dirty="0" err="1" smtClean="0"/>
              <a:t>f_s</a:t>
            </a:r>
            <a:r>
              <a:rPr lang="en-GB" sz="3200" dirty="0" smtClean="0"/>
              <a:t>=44.1kHz, N=40000)</a:t>
            </a:r>
            <a:endParaRPr lang="en-GB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502" y="1700808"/>
            <a:ext cx="96532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rga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Non-stationary (time-varying) audio and the Spectrogram</a:t>
            </a:r>
            <a:endParaRPr lang="en-GB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064896" cy="394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ax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2492896"/>
            <a:ext cx="609600" cy="609600"/>
          </a:xfrm>
        </p:spPr>
      </p:pic>
      <p:sp>
        <p:nvSpPr>
          <p:cNvPr id="6" name="TextBox 5"/>
          <p:cNvSpPr txBox="1"/>
          <p:nvPr/>
        </p:nvSpPr>
        <p:spPr>
          <a:xfrm>
            <a:off x="467544" y="5373216"/>
            <a:ext cx="8386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a long time-varying signal, can split up the data into lots of shorter `frames’ and </a:t>
            </a:r>
          </a:p>
          <a:p>
            <a:r>
              <a:rPr lang="en-GB" dirty="0" smtClean="0"/>
              <a:t>Perform the DFT on each. Then piece the |DFT|s all back together as an image intensity</a:t>
            </a:r>
          </a:p>
          <a:p>
            <a:r>
              <a:rPr lang="en-GB" dirty="0"/>
              <a:t>`</a:t>
            </a:r>
            <a:r>
              <a:rPr lang="en-GB" dirty="0" smtClean="0"/>
              <a:t>time-frequency’ plot, the Spectrogram: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4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Spectrogram of saxophone extract</a:t>
            </a:r>
            <a:endParaRPr lang="en-GB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556792"/>
            <a:ext cx="10001690" cy="47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691680" y="1628800"/>
            <a:ext cx="72008" cy="44644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27784" y="60932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|DFT | of one short data frame, plotted as a vertical slice of the image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07704" y="5949280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1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26" y="32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DFT of </a:t>
            </a:r>
            <a:r>
              <a:rPr lang="en-GB" sz="3600" dirty="0" err="1" smtClean="0"/>
              <a:t>sinewave</a:t>
            </a:r>
            <a:r>
              <a:rPr lang="en-GB" sz="3600" dirty="0" smtClean="0"/>
              <a:t>, 1kHz, </a:t>
            </a:r>
            <a:r>
              <a:rPr lang="en-GB" sz="3600" dirty="0" err="1" smtClean="0"/>
              <a:t>f_s</a:t>
            </a:r>
            <a:r>
              <a:rPr lang="en-GB" sz="3600" dirty="0" smtClean="0"/>
              <a:t>=44.1kHz, N=1000</a:t>
            </a:r>
            <a:endParaRPr lang="en-GB" dirty="0"/>
          </a:p>
        </p:txBody>
      </p:sp>
      <p:pic>
        <p:nvPicPr>
          <p:cNvPr id="4" name="sin_wav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6526" y="148478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978" y="980728"/>
            <a:ext cx="7937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fs=44100</a:t>
            </a:r>
            <a:r>
              <a:rPr lang="en-GB" dirty="0" smtClean="0"/>
              <a:t>; 			% Sampling rate, Hz</a:t>
            </a:r>
            <a:endParaRPr lang="en-GB" dirty="0"/>
          </a:p>
          <a:p>
            <a:r>
              <a:rPr lang="en-GB" dirty="0"/>
              <a:t>x=sin([</a:t>
            </a:r>
            <a:r>
              <a:rPr lang="en-GB" dirty="0" smtClean="0"/>
              <a:t>1:44100</a:t>
            </a:r>
            <a:r>
              <a:rPr lang="en-GB" dirty="0"/>
              <a:t>]./fs*1000*2*pi</a:t>
            </a:r>
            <a:r>
              <a:rPr lang="en-GB" dirty="0" smtClean="0"/>
              <a:t>);	% Generate 1s of 1kHz </a:t>
            </a:r>
            <a:r>
              <a:rPr lang="en-GB" dirty="0" err="1" smtClean="0"/>
              <a:t>sinewave</a:t>
            </a:r>
            <a:endParaRPr lang="en-GB" dirty="0" smtClean="0"/>
          </a:p>
          <a:p>
            <a:r>
              <a:rPr lang="en-GB" dirty="0"/>
              <a:t>X=</a:t>
            </a:r>
            <a:r>
              <a:rPr lang="en-GB" dirty="0" err="1"/>
              <a:t>fft</a:t>
            </a:r>
            <a:r>
              <a:rPr lang="en-GB" dirty="0"/>
              <a:t>(x(1:1000</a:t>
            </a:r>
            <a:r>
              <a:rPr lang="en-GB" dirty="0" smtClean="0"/>
              <a:t>));			% Take the DFT of first N=1000 data points</a:t>
            </a:r>
            <a:endParaRPr lang="en-GB" dirty="0"/>
          </a:p>
          <a:p>
            <a:endParaRPr lang="en-GB" dirty="0"/>
          </a:p>
          <a:p>
            <a:endParaRPr lang="en-GB" b="0" i="0" u="none" strike="noStrike" baseline="0" dirty="0" smtClean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988840"/>
            <a:ext cx="980403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5064197"/>
            <a:ext cx="6022414" cy="2370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804248" y="5517232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403648" y="5432401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DFT of square wave, 1kHz, f_0=44.1kHz, N=1000</a:t>
            </a:r>
            <a:endParaRPr lang="en-GB" sz="3200" dirty="0"/>
          </a:p>
        </p:txBody>
      </p:sp>
      <p:pic>
        <p:nvPicPr>
          <p:cNvPr id="4" name="square_wav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3842" y="25146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1223671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x=square([1:44100]./fs*1000*2*pi</a:t>
            </a:r>
            <a:r>
              <a:rPr lang="en-GB" dirty="0" smtClean="0"/>
              <a:t>); 		% Generate 1s of square wav</a:t>
            </a:r>
            <a:r>
              <a:rPr lang="en-GB" dirty="0"/>
              <a:t>e</a:t>
            </a:r>
          </a:p>
          <a:p>
            <a:r>
              <a:rPr lang="en-GB" dirty="0"/>
              <a:t>X=</a:t>
            </a:r>
            <a:r>
              <a:rPr lang="en-GB" dirty="0" err="1"/>
              <a:t>fft</a:t>
            </a:r>
            <a:r>
              <a:rPr lang="en-GB" dirty="0"/>
              <a:t>(x(1:1000</a:t>
            </a:r>
            <a:r>
              <a:rPr lang="en-GB" dirty="0" smtClean="0"/>
              <a:t>));				% Take the DFT of N=1000 data points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3" y="2060848"/>
            <a:ext cx="8370143" cy="40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5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Note the symmetry since $X_{N-k}=X^*_k$ and hence $|X_{N-k}|=|X_k|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279"/>
  <p:tag name="PICTUREFILESIZE" val="1069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n((\omega_l+\alpha t)t)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62"/>
  <p:tag name="PICTUREFILESIZE" val="242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ime-varying frequency $\omega_l+\alpha t$&#10;\end{document}&#10;"/>
  <p:tag name="FILENAME" val="TP_tmp"/>
  <p:tag name="FORMAT" val="bmpmono"/>
  <p:tag name="RES" val="1200"/>
  <p:tag name="BLEND" val="0"/>
  <p:tag name="TRANSPARENT" val="1"/>
  <p:tag name="TBUG" val="0"/>
  <p:tag name="ALLOWFS" val="0"/>
  <p:tag name="ORIGWIDTH" val="138"/>
  <p:tag name="PICTUREFILESIZE" val="481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284</Words>
  <Application>Microsoft Office PowerPoint</Application>
  <PresentationFormat>On-screen Show (4:3)</PresentationFormat>
  <Paragraphs>43</Paragraphs>
  <Slides>14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Demos</vt:lpstr>
      <vt:lpstr>Handout 3 and 4 – Fourier Transforms Spectrum of a sine-wave</vt:lpstr>
      <vt:lpstr>Spectrum of a square wave</vt:lpstr>
      <vt:lpstr>Handout 5 – Sampling theory Aliasing example</vt:lpstr>
      <vt:lpstr>Handout 6 Discrete Fourier Transform DFT of Musical Audio (f_s=44.1kHz, N=40000)</vt:lpstr>
      <vt:lpstr>Non-stationary (time-varying) audio and the Spectrogram</vt:lpstr>
      <vt:lpstr>Spectrogram of saxophone extract</vt:lpstr>
      <vt:lpstr>DFT of sinewave, 1kHz, f_s=44.1kHz, N=1000</vt:lpstr>
      <vt:lpstr>DFT of square wave, 1kHz, f_0=44.1kHz, N=1000</vt:lpstr>
      <vt:lpstr>Sampling and Aliasing</vt:lpstr>
      <vt:lpstr>Aliased Chirp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</cp:lastModifiedBy>
  <cp:revision>17</cp:revision>
  <dcterms:created xsi:type="dcterms:W3CDTF">2014-02-06T21:54:17Z</dcterms:created>
  <dcterms:modified xsi:type="dcterms:W3CDTF">2015-02-04T16:57:31Z</dcterms:modified>
</cp:coreProperties>
</file>