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356" r:id="rId2"/>
    <p:sldId id="308" r:id="rId3"/>
    <p:sldId id="333" r:id="rId4"/>
    <p:sldId id="360" r:id="rId5"/>
    <p:sldId id="334" r:id="rId6"/>
    <p:sldId id="335" r:id="rId7"/>
    <p:sldId id="337" r:id="rId8"/>
    <p:sldId id="357" r:id="rId9"/>
    <p:sldId id="353" r:id="rId10"/>
    <p:sldId id="354" r:id="rId11"/>
    <p:sldId id="355" r:id="rId12"/>
    <p:sldId id="338" r:id="rId13"/>
    <p:sldId id="336" r:id="rId14"/>
    <p:sldId id="358" r:id="rId15"/>
    <p:sldId id="340" r:id="rId16"/>
    <p:sldId id="341" r:id="rId17"/>
    <p:sldId id="342" r:id="rId18"/>
    <p:sldId id="347" r:id="rId19"/>
    <p:sldId id="359" r:id="rId20"/>
    <p:sldId id="348" r:id="rId21"/>
    <p:sldId id="349" r:id="rId22"/>
    <p:sldId id="350" r:id="rId23"/>
    <p:sldId id="351" r:id="rId24"/>
    <p:sldId id="32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399FF"/>
    <a:srgbClr val="FFC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96" autoAdjust="0"/>
    <p:restoredTop sz="96076" autoAdjust="0"/>
  </p:normalViewPr>
  <p:slideViewPr>
    <p:cSldViewPr>
      <p:cViewPr>
        <p:scale>
          <a:sx n="66" d="100"/>
          <a:sy n="66" d="100"/>
        </p:scale>
        <p:origin x="3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0DFA68-BB33-4E16-B872-3ED47DBF3038}" type="datetimeFigureOut">
              <a:rPr lang="he-IL" smtClean="0"/>
              <a:t>כ'/תמוז/תשע"ה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B6C45A-929F-4C80-A1E3-825622FFDAD0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2651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A561C-02A5-44FA-9C4B-1A1FC9289DB9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52249-0FDD-42E7-AC15-DBFF63B93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1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dirty="0" smtClean="0"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433C2-FED1-4D75-B020-98238719FB9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0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433C2-FED1-4D75-B020-98238719FB9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7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433C2-FED1-4D75-B020-98238719FB9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4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433C2-FED1-4D75-B020-98238719FB9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8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5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433C2-FED1-4D75-B020-98238719FB9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6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433C2-FED1-4D75-B020-98238719FB9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54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3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6597650"/>
          </a:xfrm>
          <a:prstGeom prst="rect">
            <a:avLst/>
          </a:prstGeom>
          <a:gradFill rotWithShape="1">
            <a:gsLst>
              <a:gs pos="0">
                <a:srgbClr val="B7B7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000047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459788" y="6583363"/>
            <a:ext cx="571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EF4E5-F819-4FB0-8C4C-002D172B4C99}" type="slidenum">
              <a:rPr lang="he-IL" sz="12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200" dirty="0" smtClean="0">
                <a:solidFill>
                  <a:srgbClr val="FFFFFF"/>
                </a:solidFill>
              </a:rPr>
              <a:t>/20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312863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6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7B0E-F658-4A0F-90FA-DB9D6927ADD7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7,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9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5234-A200-4420-A6F9-B5A9C116523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7,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3A7CF-1558-4629-B67E-947A37BA6886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DF29-3481-405F-9DF5-97314D569CB8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7,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B1D30-9BCA-4357-B1BA-B37589A21BD0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gradFill rotWithShape="1">
            <a:gsLst>
              <a:gs pos="0">
                <a:srgbClr val="B7B7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000047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000047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459788" y="6583363"/>
            <a:ext cx="360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E1DEAA-B38B-400E-B2F6-C80625EDE6B4}" type="slidenum">
              <a:rPr lang="he-IL" sz="12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0398-3EF6-4D5A-8EEB-6C03E9312C6A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7,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94D58-F443-4B57-8378-EA68DB0A2995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1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58EE-3949-4C23-8AA9-E9624123F9A3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7,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36D61-9EAE-4F5C-B8D7-16D7CD1DB323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5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33FF-F743-49A2-B95C-913E2B102A48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7,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ADCCBB-F874-4D2B-9CAC-7533E0BDF2ED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1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86D1-B2A8-4171-A614-B9FC4F10794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7,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822263-3E18-4182-B678-CBABCA468757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0F06-7452-4C55-9B75-B2AD5092A80B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7,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47D90D-8D19-494A-92E4-FB24782A3D59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5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A976-045E-44A2-8EA7-044999047711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7,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5E86B6-9323-4846-B581-7A952600ED64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5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723F-500E-43B1-97C8-B6E24B45CE16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7,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98835-BE27-4943-BA45-D198115338F8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1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EA41-0F3E-4381-B7BA-8A68F657677B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7,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B3901-735C-46B0-B9A1-E1741368D934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4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gradFill rotWithShape="1">
            <a:gsLst>
              <a:gs pos="0">
                <a:srgbClr val="B7B7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000047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0650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סגנון כותרת של תבנית בסיס</a:t>
            </a:r>
            <a:endParaRPr lang="en-US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3338"/>
            <a:ext cx="82296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סגנונות טקסט של תבנית בסיס</a:t>
            </a:r>
            <a:endParaRPr lang="en-US" altLang="en-US" smtClean="0"/>
          </a:p>
          <a:p>
            <a:pPr lvl="1"/>
            <a:r>
              <a:rPr lang="he-IL" altLang="en-US" smtClean="0"/>
              <a:t>רמה שנייה</a:t>
            </a:r>
            <a:endParaRPr lang="en-US" altLang="en-US" smtClean="0"/>
          </a:p>
          <a:p>
            <a:pPr lvl="2"/>
            <a:r>
              <a:rPr lang="he-IL" altLang="en-US" smtClean="0"/>
              <a:t>רמה שלישית</a:t>
            </a:r>
            <a:endParaRPr lang="en-US" altLang="en-US" smtClean="0"/>
          </a:p>
          <a:p>
            <a:pPr lvl="3"/>
            <a:r>
              <a:rPr lang="he-IL" altLang="en-US" smtClean="0"/>
              <a:t>רמה רביעית</a:t>
            </a:r>
            <a:endParaRPr lang="en-US" altLang="en-US" smtClean="0"/>
          </a:p>
          <a:p>
            <a:pPr lvl="4"/>
            <a:r>
              <a:rPr lang="he-IL" altLang="en-US" smtClean="0"/>
              <a:t>רמה חמישית</a:t>
            </a:r>
            <a:endParaRPr lang="en-US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DFEF39-93A5-4C60-B848-060C736A9629}" type="datetime4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July 7,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000047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8459788" y="6583363"/>
            <a:ext cx="360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853587-E16B-4B38-8C2B-6024EBAEF99A}" type="slidenum">
              <a:rPr lang="he-IL" sz="12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Palatino Linotype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Palatino Linotype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Palatino Linotype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Palatino Linotype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3.png"/><Relationship Id="rId7" Type="http://schemas.openxmlformats.org/officeDocument/2006/relationships/image" Target="../media/image4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1.xml"/><Relationship Id="rId7" Type="http://schemas.openxmlformats.org/officeDocument/2006/relationships/image" Target="../media/image2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5.gif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6.xml"/><Relationship Id="rId7" Type="http://schemas.openxmlformats.org/officeDocument/2006/relationships/image" Target="../media/image5.gi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4" Type="http://schemas.openxmlformats.org/officeDocument/2006/relationships/tags" Target="../tags/tag17.xml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5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3401" y="1676400"/>
            <a:ext cx="815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</a:t>
            </a:r>
            <a:r>
              <a:rPr lang="en-US" sz="45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Retrieval from the Short-Time Fourier Transform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752600" y="3886200"/>
            <a:ext cx="55626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Yonina Eldar</a:t>
            </a:r>
          </a:p>
          <a:p>
            <a:r>
              <a:rPr lang="en-US" sz="1900" dirty="0" smtClean="0"/>
              <a:t>Technion – Israel Institute of Technology</a:t>
            </a:r>
          </a:p>
          <a:p>
            <a:endParaRPr lang="en-US" sz="1000" dirty="0" smtClean="0"/>
          </a:p>
          <a:p>
            <a:r>
              <a:rPr lang="en-US" sz="1900" dirty="0" smtClean="0"/>
              <a:t>Kishore Jaganathan and Babak Hassibi</a:t>
            </a:r>
          </a:p>
          <a:p>
            <a:r>
              <a:rPr lang="en-US" sz="1900" dirty="0" smtClean="0"/>
              <a:t>Department of Electrical Engineering, </a:t>
            </a:r>
            <a:r>
              <a:rPr lang="en-US" sz="1900" dirty="0" smtClean="0"/>
              <a:t>Caltech</a:t>
            </a:r>
          </a:p>
          <a:p>
            <a:endParaRPr lang="en-US" sz="1900" dirty="0"/>
          </a:p>
          <a:p>
            <a:r>
              <a:rPr lang="en-US" sz="1900" dirty="0" smtClean="0"/>
              <a:t>Optics Collaborators: Moti Segev and Oren Cohen</a:t>
            </a: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5971"/>
            <a:ext cx="2827593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539520" cy="8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62"/>
            <a:ext cx="8229600" cy="922338"/>
          </a:xfrm>
        </p:spPr>
        <p:txBody>
          <a:bodyPr/>
          <a:lstStyle/>
          <a:p>
            <a:r>
              <a:rPr lang="en-US" sz="3800" dirty="0"/>
              <a:t>GESPAR: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GrEedy </a:t>
            </a:r>
            <a:r>
              <a:rPr lang="en-US" sz="3800" dirty="0"/>
              <a:t>Sparse PhAse Retrieval</a:t>
            </a:r>
            <a:endParaRPr lang="he-IL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370"/>
            <a:ext cx="8229600" cy="1693614"/>
          </a:xfrm>
        </p:spPr>
        <p:txBody>
          <a:bodyPr/>
          <a:lstStyle/>
          <a:p>
            <a:pPr>
              <a:buSzPct val="75000"/>
              <a:buBlip>
                <a:blip r:embed="rId2"/>
              </a:buBlip>
            </a:pPr>
            <a:r>
              <a:rPr lang="en-US" sz="2000" dirty="0" smtClean="0"/>
              <a:t>Generalization of matching pursuit to phase retrieval</a:t>
            </a:r>
          </a:p>
          <a:p>
            <a:pPr>
              <a:buSzPct val="75000"/>
              <a:buBlip>
                <a:blip r:embed="rId2"/>
              </a:buBlip>
            </a:pPr>
            <a:r>
              <a:rPr lang="en-US" sz="2000" dirty="0"/>
              <a:t>Local search method with update of support</a:t>
            </a:r>
          </a:p>
          <a:p>
            <a:pPr>
              <a:buSzPct val="75000"/>
              <a:buBlip>
                <a:blip r:embed="rId2"/>
              </a:buBlip>
            </a:pPr>
            <a:r>
              <a:rPr lang="en-US" sz="2000" dirty="0"/>
              <a:t>For given support solution found via Damped Gauss Newton</a:t>
            </a:r>
          </a:p>
          <a:p>
            <a:pPr>
              <a:buSzPct val="75000"/>
              <a:buBlip>
                <a:blip r:embed="rId2"/>
              </a:buBlip>
            </a:pPr>
            <a:r>
              <a:rPr lang="en-US" sz="2000" dirty="0"/>
              <a:t>Efficient and more accurate than current techniques </a:t>
            </a:r>
            <a:endParaRPr lang="en-US" sz="2000" dirty="0" smtClean="0"/>
          </a:p>
          <a:p>
            <a:pPr>
              <a:buSzPct val="75000"/>
              <a:buBlip>
                <a:blip r:embed="rId2"/>
              </a:buBlip>
            </a:pPr>
            <a:endParaRPr lang="en-US" sz="2000" dirty="0"/>
          </a:p>
          <a:p>
            <a:pPr>
              <a:buSzPct val="75000"/>
              <a:buBlip>
                <a:blip r:embed="rId2"/>
              </a:buBlip>
            </a:pPr>
            <a:endParaRPr lang="en-US" sz="2000" dirty="0" smtClean="0"/>
          </a:p>
          <a:p>
            <a:pPr>
              <a:buSzPct val="75000"/>
              <a:buBlip>
                <a:blip r:embed="rId2"/>
              </a:buBlip>
            </a:pPr>
            <a:endParaRPr lang="en-US" sz="2000" dirty="0"/>
          </a:p>
          <a:p>
            <a:pPr>
              <a:buSzPct val="75000"/>
              <a:buBlip>
                <a:blip r:embed="rId2"/>
              </a:buBlip>
            </a:pPr>
            <a:endParaRPr lang="en-US" sz="2000" dirty="0" smtClean="0"/>
          </a:p>
          <a:p>
            <a:pPr>
              <a:buSzPct val="75000"/>
              <a:buBlip>
                <a:blip r:embed="rId2"/>
              </a:buBlip>
            </a:pPr>
            <a:endParaRPr lang="en-US" sz="2000" dirty="0"/>
          </a:p>
          <a:p>
            <a:pPr>
              <a:buSzPct val="75000"/>
              <a:buBlip>
                <a:blip r:embed="rId2"/>
              </a:buBlip>
            </a:pPr>
            <a:endParaRPr lang="en-US" sz="2000" dirty="0" smtClean="0"/>
          </a:p>
          <a:p>
            <a:pPr>
              <a:buSzPct val="75000"/>
              <a:buBlip>
                <a:blip r:embed="rId2"/>
              </a:buBlip>
            </a:pPr>
            <a:endParaRPr lang="en-US" sz="2000" dirty="0"/>
          </a:p>
          <a:p>
            <a:pPr marL="0" indent="0">
              <a:buSzPct val="75000"/>
              <a:buNone/>
            </a:pP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7544" y="3459832"/>
                <a:ext cx="8352928" cy="2345432"/>
              </a:xfrm>
              <a:prstGeom prst="rect">
                <a:avLst/>
              </a:prstGeom>
              <a:solidFill>
                <a:srgbClr val="FF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 anchor="t" anchorCtr="0"/>
              <a:lstStyle/>
              <a:p>
                <a:pPr marL="118872"/>
                <a:r>
                  <a:rPr lang="en-US" sz="2000" dirty="0">
                    <a:solidFill>
                      <a:srgbClr val="FFFFFF"/>
                    </a:solidFill>
                  </a:rPr>
                  <a:t>1. For a given support: minimizing objective over support by linearizing </a:t>
                </a:r>
              </a:p>
              <a:p>
                <a:pPr marL="118872"/>
                <a:r>
                  <a:rPr lang="en-US" sz="2000" dirty="0">
                    <a:solidFill>
                      <a:srgbClr val="FFFFFF"/>
                    </a:solidFill>
                  </a:rPr>
                  <a:t>    the function around current support and solve for</a:t>
                </a:r>
                <a:r>
                  <a:rPr lang="en-US" sz="2000" i="1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FFFFFF"/>
                  </a:solidFill>
                </a:endParaRPr>
              </a:p>
              <a:p>
                <a:pPr marL="676656" lvl="2" algn="ctr"/>
                <a:r>
                  <a:rPr lang="en-US" sz="14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FFFF"/>
                    </a:solidFill>
                  </a:rPr>
                  <a:t>) </a:t>
                </a:r>
              </a:p>
              <a:p>
                <a:pPr marL="118872"/>
                <a:endParaRPr lang="en-US" sz="2000" dirty="0">
                  <a:solidFill>
                    <a:srgbClr val="FFFFFF"/>
                  </a:solidFill>
                </a:endParaRPr>
              </a:p>
              <a:p>
                <a:pPr marL="118872"/>
                <a:endParaRPr lang="en-US" sz="2000" dirty="0">
                  <a:solidFill>
                    <a:srgbClr val="FFFFFF"/>
                  </a:solidFill>
                </a:endParaRPr>
              </a:p>
              <a:p>
                <a:pPr marL="118872"/>
                <a:r>
                  <a:rPr lang="en-US" sz="2000" dirty="0">
                    <a:solidFill>
                      <a:srgbClr val="FFFFFF"/>
                    </a:solidFill>
                  </a:rPr>
                  <a:t>2. Find  support by finding best swap: swap index with small value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FFFFFF"/>
                    </a:solidFill>
                  </a:rPr>
                  <a:t>   </a:t>
                </a:r>
              </a:p>
              <a:p>
                <a:pPr marL="118872"/>
                <a:r>
                  <a:rPr lang="en-US" sz="2000" dirty="0">
                    <a:solidFill>
                      <a:srgbClr val="FFFFFF"/>
                    </a:solidFill>
                  </a:rPr>
                  <a:t>    with index with large value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</a:p>
              <a:p>
                <a:pPr marL="676656" lvl="2"/>
                <a:r>
                  <a:rPr lang="en-US" sz="1100" dirty="0">
                    <a:solidFill>
                      <a:srgbClr val="FFFFFF"/>
                    </a:solidFill>
                  </a:rPr>
                  <a:t>			</a:t>
                </a:r>
                <a:endParaRPr lang="he-IL" sz="900" dirty="0">
                  <a:solidFill>
                    <a:srgbClr val="FFFFFF"/>
                  </a:solidFill>
                </a:endParaRPr>
              </a:p>
              <a:p>
                <a:pPr marL="118872">
                  <a:lnSpc>
                    <a:spcPct val="170000"/>
                  </a:lnSpc>
                </a:pPr>
                <a:endParaRPr lang="en-US" sz="9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59832"/>
                <a:ext cx="8352928" cy="2345432"/>
              </a:xfrm>
              <a:prstGeom prst="rect">
                <a:avLst/>
              </a:prstGeom>
              <a:blipFill rotWithShape="0">
                <a:blip r:embed="rId3"/>
                <a:stretch>
                  <a:fillRect t="-1282" r="-109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781800" y="1231856"/>
            <a:ext cx="2332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C0099"/>
                </a:solidFill>
              </a:rPr>
              <a:t>Shechtman, Beck and Eldar, 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4310" y="4634076"/>
            <a:ext cx="2627890" cy="318924"/>
          </a:xfrm>
          <a:prstGeom prst="rect">
            <a:avLst/>
          </a:prstGeom>
          <a:noFill/>
        </p:spPr>
        <p:txBody>
          <a:bodyPr wrap="none" lIns="36000" tIns="36000" rIns="36000" bIns="36000" rtlCol="1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determined by backtracking</a:t>
            </a:r>
            <a:endParaRPr lang="he-IL" sz="1600" dirty="0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058255" y="4475644"/>
            <a:ext cx="0" cy="1851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6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Performance Comparison</a:t>
            </a:r>
            <a:endParaRPr lang="he-IL" dirty="0"/>
          </a:p>
        </p:txBody>
      </p:sp>
      <p:sp>
        <p:nvSpPr>
          <p:cNvPr id="501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F0AE2A0A-511F-474A-9C6B-E812BA37E3D6}" type="slidenum">
              <a:rPr lang="en-US" altLang="en-US">
                <a:solidFill>
                  <a:srgbClr val="FFFFFF"/>
                </a:solidFill>
              </a:rPr>
              <a:pPr/>
              <a:t>11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295400"/>
            <a:ext cx="4754562" cy="356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/>
        </p:blipFill>
        <p:spPr bwMode="auto">
          <a:xfrm>
            <a:off x="533400" y="4876800"/>
            <a:ext cx="7896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6981825" y="3998912"/>
            <a:ext cx="1552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dirty="0"/>
              <a:t>Each point = 100 signals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6989763" y="3352800"/>
            <a:ext cx="1552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dirty="0"/>
              <a:t>n=64</a:t>
            </a:r>
          </a:p>
          <a:p>
            <a:pPr eaLnBrk="1" hangingPunct="1"/>
            <a:r>
              <a:rPr lang="en-US" altLang="en-US" dirty="0"/>
              <a:t>m=128</a:t>
            </a:r>
          </a:p>
        </p:txBody>
      </p:sp>
    </p:spTree>
    <p:extLst>
      <p:ext uri="{BB962C8B-B14F-4D97-AF65-F5344CB8AC3E}">
        <p14:creationId xmlns:p14="http://schemas.microsoft.com/office/powerpoint/2010/main" val="40836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4462"/>
            <a:ext cx="8784976" cy="922338"/>
          </a:xfrm>
        </p:spPr>
        <p:txBody>
          <a:bodyPr/>
          <a:lstStyle/>
          <a:p>
            <a:r>
              <a:rPr lang="en-US" dirty="0" smtClean="0"/>
              <a:t>Provable Efficient Algorithms for Phase Retrieval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 bwMode="auto">
              <a:xfrm>
                <a:off x="179512" y="1371600"/>
                <a:ext cx="8784976" cy="4235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lvl="1" indent="-342900">
                  <a:lnSpc>
                    <a:spcPts val="3500"/>
                  </a:lnSpc>
                  <a:buSzPct val="75000"/>
                  <a:buBlip>
                    <a:blip r:embed="rId3"/>
                  </a:buBlip>
                  <a:defRPr/>
                </a:pPr>
                <a:r>
                  <a:rPr lang="en-US" sz="2000" kern="0" dirty="0" smtClean="0"/>
                  <a:t>Wirtinger flow (gradient algorithm with special initialization) achieves the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b="1" dirty="0" smtClean="0">
                    <a:solidFill>
                      <a:srgbClr val="CC0099"/>
                    </a:solidFill>
                    <a:latin typeface="Palatino Linotype" pitchFamily="18" charset="0"/>
                    <a:cs typeface="Arial" pitchFamily="34" charset="0"/>
                  </a:rPr>
                  <a:t> </a:t>
                </a:r>
                <a:r>
                  <a:rPr lang="en-US" sz="1200" b="1" dirty="0" smtClean="0">
                    <a:solidFill>
                      <a:srgbClr val="CC0099"/>
                    </a:solidFill>
                    <a:latin typeface="Palatino Linotype" pitchFamily="18" charset="0"/>
                    <a:cs typeface="Arial" pitchFamily="34" charset="0"/>
                  </a:rPr>
                  <a:t>(Candes et. al </a:t>
                </a:r>
                <a:r>
                  <a:rPr lang="en-US" sz="1200" b="1" dirty="0" smtClean="0">
                    <a:solidFill>
                      <a:srgbClr val="CC0099"/>
                    </a:solidFill>
                    <a:latin typeface="Palatino Linotype" pitchFamily="18" charset="0"/>
                    <a:cs typeface="Arial" pitchFamily="34" charset="0"/>
                  </a:rPr>
                  <a:t>14,15)</a:t>
                </a:r>
                <a:endParaRPr lang="en-US" sz="1200" b="1" dirty="0">
                  <a:solidFill>
                    <a:srgbClr val="CC0099"/>
                  </a:solidFill>
                  <a:latin typeface="Palatino Linotype" pitchFamily="18" charset="0"/>
                  <a:cs typeface="Arial" pitchFamily="34" charset="0"/>
                </a:endParaRPr>
              </a:p>
              <a:p>
                <a:pPr marL="342900" lvl="1" indent="-342900">
                  <a:lnSpc>
                    <a:spcPts val="3500"/>
                  </a:lnSpc>
                  <a:buSzPct val="75000"/>
                  <a:buBlip>
                    <a:blip r:embed="rId3"/>
                  </a:buBlip>
                  <a:defRPr/>
                </a:pPr>
                <a:r>
                  <a:rPr lang="en-US" sz="2000" kern="0" dirty="0" smtClean="0"/>
                  <a:t>Wirtinger flow+thresholding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i="1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i="0" dirty="0" smtClean="0"/>
                  <a:t>measurements </a:t>
                </a:r>
                <a:r>
                  <a:rPr lang="en-US" sz="1200" b="1" i="0" dirty="0" smtClean="0">
                    <a:solidFill>
                      <a:srgbClr val="CC0099"/>
                    </a:solidFill>
                  </a:rPr>
                  <a:t>(Li et. al 15)</a:t>
                </a:r>
              </a:p>
              <a:p>
                <a:pPr marL="342900" lvl="1" indent="-342900">
                  <a:lnSpc>
                    <a:spcPts val="3500"/>
                  </a:lnSpc>
                  <a:buSzPct val="75000"/>
                  <a:buBlip>
                    <a:blip r:embed="rId3"/>
                  </a:buBlip>
                  <a:defRPr/>
                </a:pPr>
                <a:r>
                  <a:rPr lang="en-US" sz="2000" kern="0" dirty="0" smtClean="0"/>
                  <a:t>All </a:t>
                </a:r>
                <a:r>
                  <a:rPr lang="en-US" sz="2000" kern="0" dirty="0"/>
                  <a:t>recovery results for random measurements (or random masks)</a:t>
                </a:r>
              </a:p>
            </p:txBody>
          </p:sp>
        </mc:Choice>
        <mc:Fallback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371600"/>
                <a:ext cx="8784976" cy="42350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51254" y="6000690"/>
            <a:ext cx="798314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Moving to practice: Provable recovery from Fourier measurements?</a:t>
            </a:r>
            <a:endParaRPr lang="he-IL" sz="20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483" y="3726192"/>
            <a:ext cx="8686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Recent overview: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Y</a:t>
            </a:r>
            <a:r>
              <a:rPr lang="en-US" dirty="0"/>
              <a:t>. Shechtman, Y. C. Eldar, O. </a:t>
            </a:r>
            <a:r>
              <a:rPr lang="en-US" dirty="0" smtClean="0"/>
              <a:t>Cohen, </a:t>
            </a:r>
          </a:p>
          <a:p>
            <a:r>
              <a:rPr lang="en-US" dirty="0" smtClean="0"/>
              <a:t>H</a:t>
            </a:r>
            <a:r>
              <a:rPr lang="en-US" dirty="0"/>
              <a:t>. N. Chapman, J. Miao, and M. Segev</a:t>
            </a:r>
            <a:r>
              <a:rPr lang="en-US" dirty="0" smtClean="0"/>
              <a:t>,</a:t>
            </a:r>
          </a:p>
          <a:p>
            <a:r>
              <a:rPr lang="en-US" dirty="0" smtClean="0"/>
              <a:t>“</a:t>
            </a:r>
            <a:r>
              <a:rPr lang="en-US" dirty="0"/>
              <a:t>Phase retrieval with application to optical imaging</a:t>
            </a:r>
            <a:r>
              <a:rPr lang="en-US" dirty="0" smtClean="0"/>
              <a:t>,”</a:t>
            </a:r>
          </a:p>
          <a:p>
            <a:r>
              <a:rPr lang="en-US" dirty="0" smtClean="0"/>
              <a:t> SP magazine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10450"/>
          <a:stretch/>
        </p:blipFill>
        <p:spPr>
          <a:xfrm>
            <a:off x="5725485" y="3380536"/>
            <a:ext cx="3342315" cy="24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3528"/>
            <a:ext cx="8673067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/>
              <a:t>Frequency-Resolved Optical Gating (FROG)</a:t>
            </a:r>
            <a:r>
              <a:rPr lang="en-US" sz="4000" b="0" dirty="0">
                <a:solidFill>
                  <a:schemeClr val="accent1">
                    <a:satMod val="150000"/>
                  </a:schemeClr>
                </a:solidFill>
              </a:rPr>
              <a:t> </a:t>
            </a:r>
            <a:endParaRPr lang="en-US" sz="39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7543800" y="1241835"/>
            <a:ext cx="1574800" cy="282165"/>
          </a:xfrm>
        </p:spPr>
        <p:txBody>
          <a:bodyPr lIns="0" tIns="0" rIns="0" bIns="0"/>
          <a:lstStyle/>
          <a:p>
            <a:pPr marL="0" indent="0"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en-US" altLang="en-US" sz="1200" b="1" dirty="0" smtClean="0">
                <a:solidFill>
                  <a:srgbClr val="CC0099"/>
                </a:solidFill>
              </a:rPr>
              <a:t>Trebino and Kane 91</a:t>
            </a: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FAB8597B-C6B6-4FC7-8C50-186EFAA39335}" type="slidenum">
              <a:rPr lang="en-US" altLang="en-US">
                <a:solidFill>
                  <a:srgbClr val="FFFFFF"/>
                </a:solidFill>
              </a:rPr>
              <a:pPr/>
              <a:t>13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30726" name="Picture 4" descr="http://www.swampoptics.com/images/tutorials_FROG_figure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5072"/>
            <a:ext cx="329406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5943600" y="5476875"/>
            <a:ext cx="200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dirty="0"/>
              <a:t>L – step size</a:t>
            </a:r>
          </a:p>
          <a:p>
            <a:r>
              <a:rPr lang="en-US" altLang="en-US" dirty="0"/>
              <a:t>N – signal length</a:t>
            </a:r>
          </a:p>
          <a:p>
            <a:r>
              <a:rPr lang="en-US" altLang="en-US" dirty="0"/>
              <a:t>W – window length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90" y="2595072"/>
            <a:ext cx="2319619" cy="17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2400" y="1371600"/>
            <a:ext cx="8839200" cy="513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2800"/>
              </a:lnSpc>
              <a:buSzPct val="75000"/>
              <a:buBlip>
                <a:blip r:embed="rId5"/>
              </a:buBlip>
              <a:defRPr/>
            </a:pPr>
            <a:r>
              <a:rPr lang="en-US" sz="2000" dirty="0" smtClean="0"/>
              <a:t>Method </a:t>
            </a:r>
            <a:r>
              <a:rPr lang="en-US" sz="2000" dirty="0"/>
              <a:t>for measuring ultrashort laser pulses</a:t>
            </a:r>
          </a:p>
          <a:p>
            <a:pPr>
              <a:lnSpc>
                <a:spcPts val="2800"/>
              </a:lnSpc>
              <a:buSzPct val="75000"/>
              <a:buBlip>
                <a:blip r:embed="rId5"/>
              </a:buBlip>
              <a:defRPr/>
            </a:pPr>
            <a:r>
              <a:rPr lang="en-US" sz="2000" dirty="0"/>
              <a:t>The pulse gates itself in a nonlinear medium and is then spectrally </a:t>
            </a:r>
            <a:r>
              <a:rPr lang="en-US" sz="2000" dirty="0" smtClean="0"/>
              <a:t>resolved</a:t>
            </a:r>
          </a:p>
          <a:p>
            <a:pPr>
              <a:lnSpc>
                <a:spcPts val="2800"/>
              </a:lnSpc>
              <a:buSzPct val="75000"/>
              <a:buBlip>
                <a:blip r:embed="rId5"/>
              </a:buBlip>
              <a:defRPr/>
            </a:pPr>
            <a:endParaRPr lang="en-US" sz="2000" dirty="0"/>
          </a:p>
          <a:p>
            <a:pPr>
              <a:lnSpc>
                <a:spcPts val="2800"/>
              </a:lnSpc>
              <a:buSzPct val="75000"/>
              <a:buBlip>
                <a:blip r:embed="rId5"/>
              </a:buBlip>
              <a:defRPr/>
            </a:pPr>
            <a:endParaRPr lang="en-US" sz="2000" dirty="0" smtClean="0"/>
          </a:p>
          <a:p>
            <a:pPr>
              <a:lnSpc>
                <a:spcPts val="2800"/>
              </a:lnSpc>
              <a:buSzPct val="75000"/>
              <a:buBlip>
                <a:blip r:embed="rId5"/>
              </a:buBlip>
              <a:defRPr/>
            </a:pPr>
            <a:endParaRPr lang="en-US" sz="1000" dirty="0"/>
          </a:p>
          <a:p>
            <a:pPr marL="0" indent="0">
              <a:lnSpc>
                <a:spcPts val="2800"/>
              </a:lnSpc>
              <a:buSzPct val="75000"/>
              <a:buNone/>
              <a:defRPr/>
            </a:pPr>
            <a:endParaRPr lang="en-US" sz="1000" dirty="0"/>
          </a:p>
          <a:p>
            <a:pPr>
              <a:lnSpc>
                <a:spcPts val="2800"/>
              </a:lnSpc>
              <a:buSzPct val="75000"/>
              <a:buBlip>
                <a:blip r:embed="rId5"/>
              </a:buBlip>
              <a:defRPr/>
            </a:pPr>
            <a:endParaRPr lang="en-US" sz="2000" dirty="0" smtClean="0"/>
          </a:p>
          <a:p>
            <a:pPr>
              <a:lnSpc>
                <a:spcPts val="2800"/>
              </a:lnSpc>
              <a:buSzPct val="75000"/>
              <a:buBlip>
                <a:blip r:embed="rId5"/>
              </a:buBlip>
              <a:defRPr/>
            </a:pPr>
            <a:r>
              <a:rPr lang="en-US" sz="2000" dirty="0" smtClean="0"/>
              <a:t>In </a:t>
            </a:r>
            <a:r>
              <a:rPr lang="en-US" sz="2000" dirty="0"/>
              <a:t>XFROG a reference pulse is used for gating</a:t>
            </a:r>
          </a:p>
          <a:p>
            <a:pPr marL="361950" indent="0">
              <a:lnSpc>
                <a:spcPts val="2800"/>
              </a:lnSpc>
              <a:buSzPct val="75000"/>
              <a:buNone/>
              <a:defRPr/>
            </a:pPr>
            <a:r>
              <a:rPr lang="en-US" sz="2000" dirty="0" smtClean="0"/>
              <a:t>leading </a:t>
            </a:r>
            <a:r>
              <a:rPr lang="en-US" sz="2000" dirty="0"/>
              <a:t>to STFT-magnitude measurements</a:t>
            </a:r>
            <a:r>
              <a:rPr lang="en-US" sz="2000" dirty="0" smtClean="0"/>
              <a:t>:</a:t>
            </a:r>
          </a:p>
          <a:p>
            <a:pPr marL="361950" indent="0">
              <a:lnSpc>
                <a:spcPts val="2800"/>
              </a:lnSpc>
              <a:buSzPct val="75000"/>
              <a:buNone/>
              <a:defRPr/>
            </a:pPr>
            <a:endParaRPr lang="en-US" sz="2000" dirty="0"/>
          </a:p>
          <a:p>
            <a:pPr marL="361950" indent="0">
              <a:lnSpc>
                <a:spcPts val="2800"/>
              </a:lnSpc>
              <a:buSzPct val="75000"/>
              <a:buNone/>
              <a:defRPr/>
            </a:pP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486400"/>
            <a:ext cx="4748784" cy="8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Ptychography</a:t>
            </a:r>
            <a:endParaRPr lang="he-IL" sz="4400" dirty="0"/>
          </a:p>
        </p:txBody>
      </p:sp>
      <p:sp>
        <p:nvSpPr>
          <p:cNvPr id="4" name="Rectangle 3"/>
          <p:cNvSpPr/>
          <p:nvPr/>
        </p:nvSpPr>
        <p:spPr>
          <a:xfrm>
            <a:off x="7679337" y="1365570"/>
            <a:ext cx="3622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C0099"/>
                </a:solidFill>
              </a:rPr>
              <a:t>Hoppe 69</a:t>
            </a:r>
            <a:endParaRPr lang="en-US" sz="1400" b="1" dirty="0">
              <a:solidFill>
                <a:srgbClr val="CC009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676400"/>
            <a:ext cx="8377407" cy="3120652"/>
            <a:chOff x="289201" y="1885399"/>
            <a:chExt cx="8377407" cy="3120652"/>
          </a:xfrm>
        </p:grpSpPr>
        <p:pic>
          <p:nvPicPr>
            <p:cNvPr id="6" name="Picture 4" descr="http://imagebank.osa.org/getImage.xqy?img=M3cubGFyZ2Usb2UtMTktMi0xMDM3LWcwM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129" y="2341432"/>
              <a:ext cx="3571875" cy="2664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89201" y="1885399"/>
              <a:ext cx="1741812" cy="385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5" dirty="0"/>
                <a:t>Plane wave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75266" y="2267126"/>
              <a:ext cx="1804113" cy="385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5" dirty="0"/>
                <a:t>Scanning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965796" y="3770934"/>
              <a:ext cx="1267005" cy="38818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5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32601" y="2438961"/>
                  <a:ext cx="1987910" cy="12226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+mj-lt"/>
                      <a:cs typeface="Times New Roman" panose="02020603050405020304" pitchFamily="18" charset="0"/>
                    </a:rPr>
                    <a:t>For all positions </a:t>
                  </a:r>
                  <a:r>
                    <a:rPr lang="en-US" dirty="0" smtClean="0">
                      <a:latin typeface="+mj-lt"/>
                      <a:cs typeface="Times New Roman" panose="02020603050405020304" pitchFamily="18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+mj-lt"/>
                      <a:cs typeface="Times New Roman" panose="02020603050405020304" pitchFamily="18" charset="0"/>
                    </a:rPr>
                    <a:t>) record diffraction </a:t>
                  </a:r>
                </a:p>
                <a:p>
                  <a:pPr algn="ctr"/>
                  <a:r>
                    <a:rPr lang="en-US" dirty="0">
                      <a:latin typeface="+mj-lt"/>
                      <a:cs typeface="Times New Roman" panose="02020603050405020304" pitchFamily="18" charset="0"/>
                    </a:rPr>
                    <a:t>p</a:t>
                  </a:r>
                  <a:r>
                    <a:rPr lang="en-US" dirty="0" smtClean="0">
                      <a:latin typeface="+mj-lt"/>
                      <a:cs typeface="Times New Roman" panose="02020603050405020304" pitchFamily="18" charset="0"/>
                    </a:rPr>
                    <a:t>attern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endParaRPr lang="en-US" dirty="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601" y="2438961"/>
                  <a:ext cx="1987910" cy="122264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000" r="-920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6441572" y="2960099"/>
              <a:ext cx="1834732" cy="1827850"/>
              <a:chOff x="8488391" y="1526875"/>
              <a:chExt cx="2446309" cy="2437134"/>
            </a:xfrm>
          </p:grpSpPr>
          <p:pic>
            <p:nvPicPr>
              <p:cNvPr id="25" name="Picture 6" descr="http://www.rwth-aachen.de/global/show_picture.asp?mod=w%3D300%26h%3D%26gray%3D%26neg%3D%26mirror%3D%26flip%3D%26rleft%3D%26rright%3D%26r180%3D%26crop%3D%26id%3Daaaaaaaaaakpvxl&amp;id=aaaaaaaaaakpvxl&amp;w=233&amp;q=77&amp;meta=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91" t="5379" r="21497" b="8714"/>
              <a:stretch/>
            </p:blipFill>
            <p:spPr bwMode="auto">
              <a:xfrm>
                <a:off x="8488391" y="1526875"/>
                <a:ext cx="1531909" cy="1522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6" descr="http://www.rwth-aachen.de/global/show_picture.asp?mod=w%3D300%26h%3D%26gray%3D%26neg%3D%26mirror%3D%26flip%3D%26rleft%3D%26rright%3D%26r180%3D%26crop%3D%26id%3Daaaaaaaaaakpvxl&amp;id=aaaaaaaaaakpvxl&amp;w=233&amp;q=77&amp;meta=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91" t="5379" r="21497" b="8714"/>
              <a:stretch/>
            </p:blipFill>
            <p:spPr bwMode="auto">
              <a:xfrm>
                <a:off x="8640791" y="1679275"/>
                <a:ext cx="1531909" cy="1522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6" descr="http://www.rwth-aachen.de/global/show_picture.asp?mod=w%3D300%26h%3D%26gray%3D%26neg%3D%26mirror%3D%26flip%3D%26rleft%3D%26rright%3D%26r180%3D%26crop%3D%26id%3Daaaaaaaaaakpvxl&amp;id=aaaaaaaaaakpvxl&amp;w=233&amp;q=77&amp;meta=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91" t="5379" r="21497" b="8714"/>
              <a:stretch/>
            </p:blipFill>
            <p:spPr bwMode="auto">
              <a:xfrm>
                <a:off x="8793191" y="1831675"/>
                <a:ext cx="1531909" cy="1522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http://www.rwth-aachen.de/global/show_picture.asp?mod=w%3D300%26h%3D%26gray%3D%26neg%3D%26mirror%3D%26flip%3D%26rleft%3D%26rright%3D%26r180%3D%26crop%3D%26id%3Daaaaaaaaaakpvxl&amp;id=aaaaaaaaaakpvxl&amp;w=233&amp;q=77&amp;meta=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91" t="5379" r="21497" b="8714"/>
              <a:stretch/>
            </p:blipFill>
            <p:spPr bwMode="auto">
              <a:xfrm>
                <a:off x="8945591" y="1984075"/>
                <a:ext cx="1531909" cy="1522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http://www.rwth-aachen.de/global/show_picture.asp?mod=w%3D300%26h%3D%26gray%3D%26neg%3D%26mirror%3D%26flip%3D%26rleft%3D%26rright%3D%26r180%3D%26crop%3D%26id%3Daaaaaaaaaakpvxl&amp;id=aaaaaaaaaakpvxl&amp;w=233&amp;q=77&amp;meta=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91" t="5379" r="21497" b="8714"/>
              <a:stretch/>
            </p:blipFill>
            <p:spPr bwMode="auto">
              <a:xfrm>
                <a:off x="9097991" y="2136475"/>
                <a:ext cx="1531909" cy="1522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http://www.rwth-aachen.de/global/show_picture.asp?mod=w%3D300%26h%3D%26gray%3D%26neg%3D%26mirror%3D%26flip%3D%26rleft%3D%26rright%3D%26r180%3D%26crop%3D%26id%3Daaaaaaaaaakpvxl&amp;id=aaaaaaaaaakpvxl&amp;w=233&amp;q=77&amp;meta=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91" t="5379" r="21497" b="8714"/>
              <a:stretch/>
            </p:blipFill>
            <p:spPr bwMode="auto">
              <a:xfrm>
                <a:off x="9250391" y="2288875"/>
                <a:ext cx="1531909" cy="1522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http://www.rwth-aachen.de/global/show_picture.asp?mod=w%3D300%26h%3D%26gray%3D%26neg%3D%26mirror%3D%26flip%3D%26rleft%3D%26rright%3D%26r180%3D%26crop%3D%26id%3Daaaaaaaaaakpvxl&amp;id=aaaaaaaaaakpvxl&amp;w=233&amp;q=77&amp;meta=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91" t="5379" r="21497" b="8714"/>
              <a:stretch/>
            </p:blipFill>
            <p:spPr bwMode="auto">
              <a:xfrm>
                <a:off x="9402791" y="2441275"/>
                <a:ext cx="1531909" cy="1522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7934063" y="3218063"/>
                  <a:ext cx="436978" cy="3854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5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5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905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905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7414" y="3040759"/>
                  <a:ext cx="43075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8089728" y="3344224"/>
                  <a:ext cx="436978" cy="3854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5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5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905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905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4512" y="3159977"/>
                  <a:ext cx="43075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235272" y="3482725"/>
                  <a:ext cx="431336" cy="3854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5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5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905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905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046" y="3290855"/>
                  <a:ext cx="42543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533594" y="2794944"/>
                  <a:ext cx="468012" cy="3854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5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5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905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905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8984" y="2640926"/>
                  <a:ext cx="45986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V="1">
              <a:off x="1701888" y="3753994"/>
              <a:ext cx="328612" cy="32533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475343" y="5002649"/>
            <a:ext cx="7892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SzPct val="75000"/>
              <a:buBlip>
                <a:blip r:embed="rId10"/>
              </a:buBlip>
              <a:defRPr/>
            </a:pPr>
            <a:r>
              <a:rPr lang="en-US" dirty="0" smtClean="0"/>
              <a:t> Method </a:t>
            </a:r>
            <a:r>
              <a:rPr lang="en-US" dirty="0"/>
              <a:t>for </a:t>
            </a:r>
            <a:r>
              <a:rPr lang="en-US" dirty="0" smtClean="0"/>
              <a:t>optical imaging with X-rays</a:t>
            </a:r>
          </a:p>
          <a:p>
            <a:pPr>
              <a:lnSpc>
                <a:spcPts val="2800"/>
              </a:lnSpc>
              <a:buSzPct val="75000"/>
              <a:buBlip>
                <a:blip r:embed="rId10"/>
              </a:buBlip>
              <a:defRPr/>
            </a:pPr>
            <a:r>
              <a:rPr lang="en-US" dirty="0"/>
              <a:t> </a:t>
            </a:r>
            <a:r>
              <a:rPr lang="en-US" dirty="0" smtClean="0"/>
              <a:t>Records </a:t>
            </a:r>
            <a:r>
              <a:rPr lang="en-US" dirty="0"/>
              <a:t>multiple diffraction patterns as a function of sample </a:t>
            </a:r>
            <a:r>
              <a:rPr lang="en-US" dirty="0" smtClean="0"/>
              <a:t>positions</a:t>
            </a:r>
          </a:p>
          <a:p>
            <a:pPr>
              <a:lnSpc>
                <a:spcPts val="2800"/>
              </a:lnSpc>
              <a:buSzPct val="75000"/>
              <a:buBlip>
                <a:blip r:embed="rId10"/>
              </a:buBlip>
              <a:defRPr/>
            </a:pPr>
            <a:r>
              <a:rPr lang="en-US" dirty="0"/>
              <a:t> </a:t>
            </a:r>
            <a:r>
              <a:rPr lang="en-US" dirty="0" smtClean="0"/>
              <a:t>Mathematically this is equivalent to recording the STFT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Current and New Results</a:t>
            </a:r>
            <a:endParaRPr lang="he-IL" sz="4400" dirty="0"/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FAB8597B-C6B6-4FC7-8C50-186EFAA39335}" type="slidenum">
              <a:rPr lang="en-US" altLang="en-US">
                <a:solidFill>
                  <a:srgbClr val="FFFFFF"/>
                </a:solidFill>
              </a:rPr>
              <a:pPr/>
              <a:t>15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6106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SzPct val="75000"/>
            </a:pPr>
            <a:r>
              <a:rPr lang="en-US" sz="2000" dirty="0" smtClean="0">
                <a:solidFill>
                  <a:srgbClr val="FF0000"/>
                </a:solidFill>
              </a:rPr>
              <a:t>Existing results:</a:t>
            </a:r>
          </a:p>
          <a:p>
            <a:pPr marL="252000" indent="-252000">
              <a:lnSpc>
                <a:spcPts val="3000"/>
              </a:lnSpc>
              <a:buSzPct val="75000"/>
              <a:buBlip>
                <a:blip r:embed="rId2"/>
              </a:buBlip>
            </a:pPr>
            <a:r>
              <a:rPr lang="en-US" sz="2000" dirty="0" err="1" smtClean="0"/>
              <a:t>Fienup</a:t>
            </a:r>
            <a:r>
              <a:rPr lang="en-US" sz="2000" dirty="0" smtClean="0"/>
              <a:t>-type </a:t>
            </a:r>
            <a:r>
              <a:rPr lang="en-US" sz="2000" dirty="0" smtClean="0"/>
              <a:t>algorithms – iterate between constraints in time and constraints in frequency</a:t>
            </a:r>
            <a:endParaRPr lang="en-US" sz="2000" dirty="0"/>
          </a:p>
          <a:p>
            <a:pPr marL="709200" lvl="2" indent="-252000">
              <a:lnSpc>
                <a:spcPts val="3000"/>
              </a:lnSpc>
              <a:buSzPct val="75000"/>
              <a:buBlip>
                <a:blip r:embed="rId2"/>
              </a:buBlip>
            </a:pPr>
            <a:r>
              <a:rPr lang="en-US" sz="1600" dirty="0" smtClean="0"/>
              <a:t>Griffin-Lim </a:t>
            </a:r>
            <a:r>
              <a:rPr lang="en-US" sz="1200" b="1" dirty="0" smtClean="0">
                <a:solidFill>
                  <a:srgbClr val="CC0099"/>
                </a:solidFill>
              </a:rPr>
              <a:t>(Griffin and Lim 84)</a:t>
            </a:r>
          </a:p>
          <a:p>
            <a:pPr marL="709200" lvl="2" indent="-252000">
              <a:lnSpc>
                <a:spcPts val="3000"/>
              </a:lnSpc>
              <a:buSzPct val="75000"/>
              <a:buBlip>
                <a:blip r:embed="rId2"/>
              </a:buBlip>
            </a:pPr>
            <a:r>
              <a:rPr lang="en-US" sz="1600" dirty="0" smtClean="0"/>
              <a:t>XFROG </a:t>
            </a:r>
            <a:r>
              <a:rPr lang="en-US" sz="1200" b="1" dirty="0" smtClean="0">
                <a:solidFill>
                  <a:srgbClr val="CC0099"/>
                </a:solidFill>
              </a:rPr>
              <a:t>(Kane 08)</a:t>
            </a:r>
          </a:p>
          <a:p>
            <a:pPr marL="252000" indent="-252000">
              <a:lnSpc>
                <a:spcPts val="3000"/>
              </a:lnSpc>
              <a:buSzPct val="75000"/>
              <a:buBlip>
                <a:blip r:embed="rId2"/>
              </a:buBlip>
            </a:pPr>
            <a:r>
              <a:rPr lang="en-US" sz="2000" dirty="0"/>
              <a:t>No general conditions for unique solution</a:t>
            </a:r>
          </a:p>
          <a:p>
            <a:pPr marL="252000" indent="-252000">
              <a:lnSpc>
                <a:spcPts val="3000"/>
              </a:lnSpc>
              <a:buSzPct val="75000"/>
              <a:buBlip>
                <a:blip r:embed="rId2"/>
              </a:buBlip>
            </a:pPr>
            <a:r>
              <a:rPr lang="en-US" sz="2000" dirty="0" smtClean="0"/>
              <a:t>No </a:t>
            </a:r>
            <a:r>
              <a:rPr lang="en-US" sz="2000" dirty="0" smtClean="0"/>
              <a:t>general proofs of recovery</a:t>
            </a:r>
          </a:p>
          <a:p>
            <a:pPr>
              <a:lnSpc>
                <a:spcPts val="3000"/>
              </a:lnSpc>
              <a:buSzPct val="75000"/>
              <a:buBlip>
                <a:blip r:embed="rId2"/>
              </a:buBlip>
            </a:pPr>
            <a:endParaRPr lang="en-US" sz="2000" dirty="0"/>
          </a:p>
          <a:p>
            <a:pPr>
              <a:lnSpc>
                <a:spcPts val="3000"/>
              </a:lnSpc>
              <a:buSzPct val="75000"/>
            </a:pPr>
            <a:r>
              <a:rPr lang="en-US" sz="2000" dirty="0" smtClean="0">
                <a:solidFill>
                  <a:srgbClr val="FF0000"/>
                </a:solidFill>
              </a:rPr>
              <a:t>Our contribution:</a:t>
            </a:r>
          </a:p>
          <a:p>
            <a:pPr marL="252000" indent="-252000">
              <a:lnSpc>
                <a:spcPts val="3000"/>
              </a:lnSpc>
              <a:buSzPct val="75000"/>
              <a:buBlip>
                <a:blip r:embed="rId2"/>
              </a:buBlip>
            </a:pPr>
            <a:r>
              <a:rPr lang="en-US" sz="2000" dirty="0"/>
              <a:t>Uniqueness results from STFT </a:t>
            </a:r>
            <a:r>
              <a:rPr lang="en-US" sz="2000" dirty="0" smtClean="0"/>
              <a:t>measurements</a:t>
            </a:r>
          </a:p>
          <a:p>
            <a:pPr marL="252000" indent="-252000">
              <a:lnSpc>
                <a:spcPts val="3000"/>
              </a:lnSpc>
              <a:buSzPct val="75000"/>
              <a:buBlip>
                <a:blip r:embed="rId2"/>
              </a:buBlip>
            </a:pPr>
            <a:r>
              <a:rPr lang="en-US" sz="2000" dirty="0" smtClean="0"/>
              <a:t>Guaranteed recovery using semidefinite relaxation</a:t>
            </a:r>
          </a:p>
          <a:p>
            <a:pPr marL="252000" indent="-252000">
              <a:lnSpc>
                <a:spcPts val="3000"/>
              </a:lnSpc>
              <a:buSzPct val="75000"/>
              <a:buBlip>
                <a:blip r:embed="rId2"/>
              </a:buBlip>
            </a:pPr>
            <a:r>
              <a:rPr lang="en-US" sz="2000" dirty="0" smtClean="0"/>
              <a:t>Efficient algorithm: Adaption of GESPAR</a:t>
            </a:r>
          </a:p>
          <a:p>
            <a:pPr marL="252000" indent="-252000">
              <a:lnSpc>
                <a:spcPts val="3000"/>
              </a:lnSpc>
              <a:buSzPct val="75000"/>
              <a:buBlip>
                <a:blip r:embed="rId2"/>
              </a:buBlip>
            </a:pPr>
            <a:r>
              <a:rPr lang="en-US" sz="2000" dirty="0" smtClean="0"/>
              <a:t>Extension of results to masked measurements</a:t>
            </a:r>
            <a:endParaRPr lang="en-US" dirty="0">
              <a:ln w="0"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Theoretical Guarantees</a:t>
            </a:r>
            <a:endParaRPr lang="he-IL" sz="4400" dirty="0"/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5848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FAB8597B-C6B6-4FC7-8C50-186EFAA39335}" type="slidenum">
              <a:rPr lang="en-US" altLang="en-US">
                <a:solidFill>
                  <a:srgbClr val="FFFFFF"/>
                </a:solidFill>
              </a:rPr>
              <a:pPr/>
              <a:t>16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304800" y="1673942"/>
            <a:ext cx="8553450" cy="1983658"/>
            <a:chOff x="1562786" y="1714488"/>
            <a:chExt cx="6352463" cy="1902186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1562786" y="1764052"/>
              <a:ext cx="6343645" cy="1852622"/>
            </a:xfrm>
            <a:prstGeom prst="roundRect">
              <a:avLst>
                <a:gd name="adj" fmla="val 16667"/>
              </a:avLst>
            </a:prstGeom>
            <a:solidFill>
              <a:srgbClr val="B8C9DA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 dirty="0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1571604" y="1755763"/>
              <a:ext cx="6343645" cy="5222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800" dirty="0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571604" y="2019288"/>
              <a:ext cx="6343645" cy="26670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8C9D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800" dirty="0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785918" y="1714488"/>
              <a:ext cx="6057894" cy="44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cs typeface="Tahoma" pitchFamily="34" charset="0"/>
                </a:rPr>
                <a:t>Theorem </a:t>
              </a:r>
              <a:r>
                <a:rPr lang="en-US" altLang="en-US" sz="2000" b="1" dirty="0" smtClean="0">
                  <a:solidFill>
                    <a:schemeClr val="bg1"/>
                  </a:solidFill>
                  <a:cs typeface="Tahoma" pitchFamily="34" charset="0"/>
                </a:rPr>
                <a:t>(Eldar, Sidorenko, Mixon et. al  15)</a:t>
              </a:r>
              <a:endParaRPr lang="en-US" altLang="en-US" sz="2000" b="1" dirty="0">
                <a:solidFill>
                  <a:schemeClr val="bg1"/>
                </a:solidFill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57200" y="2081986"/>
            <a:ext cx="83704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STFT magnitude with </a:t>
            </a:r>
            <a:r>
              <a:rPr lang="en-US" i="1" dirty="0" smtClean="0"/>
              <a:t>L=1</a:t>
            </a:r>
            <a:r>
              <a:rPr lang="en-US" dirty="0" smtClean="0"/>
              <a:t> uniquely determines any </a:t>
            </a:r>
            <a:r>
              <a:rPr lang="en-US" i="1" dirty="0" smtClean="0"/>
              <a:t>x[n]</a:t>
            </a:r>
            <a:r>
              <a:rPr lang="en-US" dirty="0" smtClean="0"/>
              <a:t> that is everywhere </a:t>
            </a:r>
          </a:p>
          <a:p>
            <a:r>
              <a:rPr lang="en-US" dirty="0" smtClean="0"/>
              <a:t>nonzero (up to a global phase factor) if: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length-N DTFT of              is nonzero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 and W-1 are coprime</a:t>
            </a:r>
            <a:endParaRPr lang="en-US" dirty="0"/>
          </a:p>
        </p:txBody>
      </p: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292927" y="4208383"/>
            <a:ext cx="8553450" cy="1650050"/>
            <a:chOff x="1562786" y="1714488"/>
            <a:chExt cx="6352463" cy="1681972"/>
          </a:xfrm>
        </p:grpSpPr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>
              <a:off x="1562786" y="1764051"/>
              <a:ext cx="6343645" cy="1632409"/>
            </a:xfrm>
            <a:prstGeom prst="roundRect">
              <a:avLst>
                <a:gd name="adj" fmla="val 16667"/>
              </a:avLst>
            </a:prstGeom>
            <a:solidFill>
              <a:srgbClr val="B8C9DA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 dirty="0"/>
            </a:p>
          </p:txBody>
        </p:sp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>
              <a:off x="1571604" y="1755763"/>
              <a:ext cx="6343645" cy="5222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800" dirty="0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571604" y="2019288"/>
              <a:ext cx="6343645" cy="26670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8C9D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800" dirty="0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785918" y="1714488"/>
              <a:ext cx="6057894" cy="44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cs typeface="Tahoma" pitchFamily="34" charset="0"/>
                </a:rPr>
                <a:t>Theorem </a:t>
              </a:r>
              <a:r>
                <a:rPr lang="en-US" altLang="en-US" sz="2000" b="1" dirty="0" smtClean="0">
                  <a:solidFill>
                    <a:schemeClr val="bg1"/>
                  </a:solidFill>
                  <a:cs typeface="Tahoma" pitchFamily="34" charset="0"/>
                </a:rPr>
                <a:t>(Jaganathan, Eldar and Hassibi  15)</a:t>
              </a:r>
              <a:endParaRPr lang="en-US" altLang="en-US" sz="2000" b="1" dirty="0">
                <a:solidFill>
                  <a:schemeClr val="bg1"/>
                </a:solidFill>
                <a:cs typeface="Tahoma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45327" y="4589383"/>
            <a:ext cx="8086701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STFT magnitude uniquely determines </a:t>
            </a:r>
            <a:r>
              <a:rPr lang="en-US" i="1" dirty="0" smtClean="0"/>
              <a:t>almost</a:t>
            </a:r>
            <a:r>
              <a:rPr lang="en-US" dirty="0" smtClean="0"/>
              <a:t> any </a:t>
            </a:r>
            <a:r>
              <a:rPr lang="en-US" i="1" dirty="0" smtClean="0"/>
              <a:t>x[n]</a:t>
            </a:r>
            <a:r>
              <a:rPr lang="en-US" dirty="0" smtClean="0"/>
              <a:t> that is everywhere </a:t>
            </a:r>
          </a:p>
          <a:p>
            <a:r>
              <a:rPr lang="en-US" dirty="0" smtClean="0"/>
              <a:t>nonzero (up to a global phase factor) if: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window </a:t>
            </a:r>
            <a:r>
              <a:rPr lang="en-US" i="1" dirty="0" smtClean="0"/>
              <a:t>g[n]</a:t>
            </a:r>
            <a:r>
              <a:rPr lang="en-US" dirty="0" smtClean="0"/>
              <a:t> is nonzero</a:t>
            </a:r>
          </a:p>
          <a:p>
            <a:r>
              <a:rPr lang="en-US" dirty="0" smtClean="0"/>
              <a:t>2.</a:t>
            </a:r>
          </a:p>
          <a:p>
            <a:endParaRPr lang="en-US" sz="1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64853" y="1200090"/>
            <a:ext cx="5456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75000"/>
              <a:buBlip>
                <a:blip r:embed="rId5"/>
              </a:buBlip>
            </a:pPr>
            <a:r>
              <a:rPr lang="en-US" dirty="0" smtClean="0"/>
              <a:t> </a:t>
            </a:r>
            <a:r>
              <a:rPr lang="en-US" sz="2000" dirty="0" smtClean="0"/>
              <a:t>Uniqueness condition for </a:t>
            </a:r>
            <a:r>
              <a:rPr lang="en-US" sz="2000" i="1" dirty="0" smtClean="0"/>
              <a:t>L=1 </a:t>
            </a:r>
            <a:r>
              <a:rPr lang="en-US" sz="2000" dirty="0" smtClean="0"/>
              <a:t>and all signals: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264853" y="3790890"/>
            <a:ext cx="7571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75000"/>
              <a:buBlip>
                <a:blip r:embed="rId5"/>
              </a:buBlip>
            </a:pPr>
            <a:r>
              <a:rPr lang="en-US" dirty="0" smtClean="0"/>
              <a:t> </a:t>
            </a:r>
            <a:r>
              <a:rPr lang="en-US" sz="2000" dirty="0" smtClean="0"/>
              <a:t>Uniqueness condition for general overlap and </a:t>
            </a:r>
            <a:r>
              <a:rPr lang="en-US" sz="2000" i="1" dirty="0" smtClean="0"/>
              <a:t>almost</a:t>
            </a:r>
            <a:r>
              <a:rPr lang="en-US" sz="2000" dirty="0" smtClean="0"/>
              <a:t> all signals: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6148" y="6019800"/>
            <a:ext cx="9057852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Strong uniqueness for 1D signals and Fourier measurements (without sparsity)</a:t>
            </a:r>
            <a:endParaRPr lang="he-IL" sz="20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44042"/>
            <a:ext cx="665988" cy="307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80" y="2998336"/>
            <a:ext cx="1213420" cy="182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480921"/>
            <a:ext cx="3703320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3" grpId="0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971800"/>
            <a:ext cx="3873451" cy="33561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Recovery From STFT via SDP</a:t>
            </a:r>
            <a:endParaRPr lang="he-IL" sz="4400" dirty="0"/>
          </a:p>
        </p:txBody>
      </p: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292927" y="1305094"/>
            <a:ext cx="8553450" cy="1489998"/>
            <a:chOff x="1562786" y="1639976"/>
            <a:chExt cx="6352463" cy="1669350"/>
          </a:xfrm>
        </p:grpSpPr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>
              <a:off x="1562786" y="1764051"/>
              <a:ext cx="6343645" cy="1545275"/>
            </a:xfrm>
            <a:prstGeom prst="roundRect">
              <a:avLst>
                <a:gd name="adj" fmla="val 16667"/>
              </a:avLst>
            </a:prstGeom>
            <a:solidFill>
              <a:srgbClr val="B8C9DA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 dirty="0"/>
            </a:p>
          </p:txBody>
        </p:sp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>
              <a:off x="1571604" y="1714488"/>
              <a:ext cx="6343645" cy="5222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800" dirty="0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571604" y="2019288"/>
              <a:ext cx="6343645" cy="26670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8C9D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800" dirty="0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752764" y="1639976"/>
              <a:ext cx="6057894" cy="44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cs typeface="Tahoma" pitchFamily="34" charset="0"/>
                </a:rPr>
                <a:t>Theorem </a:t>
              </a:r>
              <a:r>
                <a:rPr lang="en-US" altLang="en-US" sz="2000" b="1" dirty="0" smtClean="0">
                  <a:solidFill>
                    <a:schemeClr val="bg1"/>
                  </a:solidFill>
                  <a:cs typeface="Tahoma" pitchFamily="34" charset="0"/>
                </a:rPr>
                <a:t>(Jaganathan, Eldar and Hassibi  15)</a:t>
              </a:r>
              <a:endParaRPr lang="en-US" altLang="en-US" sz="2000" b="1" dirty="0">
                <a:solidFill>
                  <a:schemeClr val="bg1"/>
                </a:solidFill>
                <a:cs typeface="Tahoma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45327" y="1822284"/>
            <a:ext cx="8324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SDP relaxation uniquely recovers any </a:t>
            </a:r>
            <a:r>
              <a:rPr lang="en-US" i="1" dirty="0" smtClean="0"/>
              <a:t>x[n]</a:t>
            </a:r>
            <a:r>
              <a:rPr lang="en-US" dirty="0" smtClean="0"/>
              <a:t> that is everywhere nonzero from the </a:t>
            </a:r>
          </a:p>
          <a:p>
            <a:r>
              <a:rPr lang="en-US" dirty="0" smtClean="0"/>
              <a:t>STFT </a:t>
            </a:r>
            <a:r>
              <a:rPr lang="en-US" dirty="0"/>
              <a:t>magnitude with </a:t>
            </a:r>
            <a:r>
              <a:rPr lang="en-US" i="1" dirty="0" smtClean="0"/>
              <a:t>L=1</a:t>
            </a:r>
            <a:r>
              <a:rPr lang="en-US" dirty="0" smtClean="0"/>
              <a:t> (up to a global phase factor) if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8600" y="3048000"/>
            <a:ext cx="7496348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  <a:buSzPct val="75000"/>
              <a:buBlip>
                <a:blip r:embed="rId5"/>
              </a:buBlip>
            </a:pPr>
            <a:r>
              <a:rPr lang="en-US" dirty="0" smtClean="0"/>
              <a:t> In practice SDP relaxation seems to work as </a:t>
            </a:r>
          </a:p>
          <a:p>
            <a:pPr>
              <a:lnSpc>
                <a:spcPts val="2700"/>
              </a:lnSpc>
              <a:buSzPct val="75000"/>
            </a:pPr>
            <a:r>
              <a:rPr lang="en-US" dirty="0"/>
              <a:t> </a:t>
            </a:r>
            <a:r>
              <a:rPr lang="en-US" dirty="0" smtClean="0"/>
              <a:t>  long as                      (at least 50% overlap)      </a:t>
            </a:r>
          </a:p>
          <a:p>
            <a:pPr>
              <a:lnSpc>
                <a:spcPts val="2700"/>
              </a:lnSpc>
              <a:buSzPct val="75000"/>
              <a:buBlip>
                <a:blip r:embed="rId5"/>
              </a:buBlip>
            </a:pPr>
            <a:r>
              <a:rPr lang="en-US" dirty="0" smtClean="0"/>
              <a:t> Strong phase transition at </a:t>
            </a:r>
            <a:r>
              <a:rPr lang="en-US" i="1" dirty="0" smtClean="0"/>
              <a:t>L=W/2</a:t>
            </a:r>
          </a:p>
          <a:p>
            <a:pPr>
              <a:lnSpc>
                <a:spcPts val="2700"/>
              </a:lnSpc>
              <a:buSzPct val="75000"/>
            </a:pPr>
            <a:endParaRPr lang="en-US" dirty="0" smtClean="0"/>
          </a:p>
          <a:p>
            <a:pPr>
              <a:lnSpc>
                <a:spcPts val="2700"/>
              </a:lnSpc>
              <a:buSzPct val="75000"/>
            </a:pPr>
            <a:endParaRPr lang="en-US" dirty="0" smtClean="0"/>
          </a:p>
          <a:p>
            <a:pPr>
              <a:lnSpc>
                <a:spcPts val="2700"/>
              </a:lnSpc>
              <a:buSzPct val="75000"/>
            </a:pPr>
            <a:r>
              <a:rPr lang="en-US" dirty="0" smtClean="0">
                <a:solidFill>
                  <a:srgbClr val="FF0000"/>
                </a:solidFill>
              </a:rPr>
              <a:t>Probability of Success for N=32 for different</a:t>
            </a:r>
          </a:p>
          <a:p>
            <a:pPr>
              <a:lnSpc>
                <a:spcPts val="2700"/>
              </a:lnSpc>
              <a:buSzPct val="75000"/>
            </a:pPr>
            <a:r>
              <a:rPr lang="en-US" dirty="0" smtClean="0">
                <a:solidFill>
                  <a:srgbClr val="FF0000"/>
                </a:solidFill>
              </a:rPr>
              <a:t>L and W</a:t>
            </a:r>
          </a:p>
          <a:p>
            <a:pPr>
              <a:lnSpc>
                <a:spcPts val="2700"/>
              </a:lnSpc>
              <a:buSzPct val="75000"/>
            </a:pPr>
            <a:endParaRPr lang="en-US" sz="1000" dirty="0" smtClean="0">
              <a:solidFill>
                <a:srgbClr val="FF0000"/>
              </a:solidFill>
            </a:endParaRPr>
          </a:p>
          <a:p>
            <a:pPr>
              <a:lnSpc>
                <a:spcPts val="2700"/>
              </a:lnSpc>
              <a:buSzPct val="75000"/>
            </a:pPr>
            <a:endParaRPr lang="en-US" sz="1000" dirty="0" smtClean="0">
              <a:solidFill>
                <a:srgbClr val="FF0000"/>
              </a:solidFill>
            </a:endParaRPr>
          </a:p>
          <a:p>
            <a:pPr>
              <a:lnSpc>
                <a:spcPts val="2700"/>
              </a:lnSpc>
              <a:buSzPct val="75000"/>
              <a:buBlip>
                <a:blip r:embed="rId5"/>
              </a:buBlip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Can prove the result assuming the first W/2 values of </a:t>
            </a:r>
            <a:r>
              <a:rPr lang="en-US" i="1" dirty="0" smtClean="0"/>
              <a:t>x[n]</a:t>
            </a:r>
            <a:r>
              <a:rPr lang="en-US" dirty="0" smtClean="0"/>
              <a:t> are known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97451" y="3327734"/>
            <a:ext cx="3283777" cy="13221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50051" y="3582846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75000"/>
            </a:pPr>
            <a:r>
              <a:rPr lang="en-US" dirty="0">
                <a:solidFill>
                  <a:srgbClr val="FF0000"/>
                </a:solidFill>
              </a:rPr>
              <a:t>L=W/2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00933"/>
            <a:ext cx="986028" cy="25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74757"/>
            <a:ext cx="1371600" cy="227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6825" y="4526739"/>
            <a:ext cx="12097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1">
            <a:spAutoFit/>
          </a:bodyPr>
          <a:lstStyle/>
          <a:p>
            <a:r>
              <a:rPr lang="en-US" sz="1400" dirty="0" smtClean="0"/>
              <a:t>L</a:t>
            </a:r>
            <a:endParaRPr lang="he-IL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6063734"/>
            <a:ext cx="228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1">
            <a:spAutoFit/>
          </a:bodyPr>
          <a:lstStyle/>
          <a:p>
            <a:r>
              <a:rPr lang="en-US" sz="1200" dirty="0" smtClean="0"/>
              <a:t>W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0336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GESPAR for STFT Recovery</a:t>
            </a:r>
            <a:endParaRPr lang="he-IL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16" y="1219200"/>
            <a:ext cx="6245352" cy="50681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367" y="3048000"/>
            <a:ext cx="24986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W=16, N=64 varying 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L=2,4,8,16 (no overlap)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789" y="1219200"/>
            <a:ext cx="2213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C0099"/>
                </a:solidFill>
              </a:rPr>
              <a:t>Eldar</a:t>
            </a:r>
            <a:r>
              <a:rPr lang="en-US" sz="1400" b="1" dirty="0">
                <a:solidFill>
                  <a:srgbClr val="CC0099"/>
                </a:solidFill>
              </a:rPr>
              <a:t>, </a:t>
            </a:r>
            <a:r>
              <a:rPr lang="en-US" altLang="en-US" sz="1400" b="1" dirty="0">
                <a:solidFill>
                  <a:srgbClr val="CC0099"/>
                </a:solidFill>
              </a:rPr>
              <a:t>Sidorenko et. al </a:t>
            </a:r>
            <a:r>
              <a:rPr lang="en-US" altLang="en-US" sz="1400" b="1" dirty="0" smtClean="0">
                <a:solidFill>
                  <a:srgbClr val="CC0099"/>
                </a:solidFill>
              </a:rPr>
              <a:t>15</a:t>
            </a:r>
            <a:endParaRPr lang="en-US" sz="1400" b="1" dirty="0">
              <a:solidFill>
                <a:srgbClr val="CC00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936" y="6140409"/>
            <a:ext cx="8863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PS </a:t>
            </a:r>
            <a:r>
              <a:rPr lang="en-US" dirty="0" smtClean="0"/>
              <a:t>GESPAR </a:t>
            </a:r>
            <a:r>
              <a:rPr lang="en-US" dirty="0"/>
              <a:t>uses oversampled FT with the same number of measurements as STFT</a:t>
            </a:r>
          </a:p>
        </p:txBody>
      </p:sp>
    </p:spTree>
    <p:extLst>
      <p:ext uri="{BB962C8B-B14F-4D97-AF65-F5344CB8AC3E}">
        <p14:creationId xmlns:p14="http://schemas.microsoft.com/office/powerpoint/2010/main" val="8783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102"/>
          <p:cNvSpPr>
            <a:spLocks noChangeArrowheads="1"/>
          </p:cNvSpPr>
          <p:nvPr/>
        </p:nvSpPr>
        <p:spPr bwMode="auto">
          <a:xfrm>
            <a:off x="782696" y="1137126"/>
            <a:ext cx="3400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/>
              <a:t>Original</a:t>
            </a:r>
          </a:p>
        </p:txBody>
      </p:sp>
      <p:sp>
        <p:nvSpPr>
          <p:cNvPr id="319" name="Rectangle 102"/>
          <p:cNvSpPr>
            <a:spLocks noChangeArrowheads="1"/>
          </p:cNvSpPr>
          <p:nvPr/>
        </p:nvSpPr>
        <p:spPr bwMode="auto">
          <a:xfrm>
            <a:off x="4406028" y="1125835"/>
            <a:ext cx="3400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/>
              <a:t>Blurred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61" y="1449522"/>
            <a:ext cx="2803354" cy="22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6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34" y="4114800"/>
            <a:ext cx="2801766" cy="22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37" name="Picture 1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45" y="1449521"/>
            <a:ext cx="2801766" cy="22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2"/>
          <p:cNvSpPr>
            <a:spLocks noChangeArrowheads="1"/>
          </p:cNvSpPr>
          <p:nvPr/>
        </p:nvSpPr>
        <p:spPr bwMode="auto">
          <a:xfrm>
            <a:off x="243925" y="3718103"/>
            <a:ext cx="4478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 smtClean="0"/>
              <a:t>Reconstruction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886200"/>
            <a:ext cx="3618228" cy="270826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98590" y="3124200"/>
            <a:ext cx="0" cy="467739"/>
          </a:xfrm>
          <a:prstGeom prst="line">
            <a:avLst/>
          </a:prstGeom>
          <a:ln w="2222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57800" y="3113661"/>
            <a:ext cx="0" cy="467739"/>
          </a:xfrm>
          <a:prstGeom prst="line">
            <a:avLst/>
          </a:prstGeom>
          <a:ln w="2222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05363" y="5825392"/>
            <a:ext cx="0" cy="467739"/>
          </a:xfrm>
          <a:prstGeom prst="line">
            <a:avLst/>
          </a:prstGeom>
          <a:ln w="2222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02"/>
          <p:cNvSpPr>
            <a:spLocks noChangeArrowheads="1"/>
          </p:cNvSpPr>
          <p:nvPr/>
        </p:nvSpPr>
        <p:spPr bwMode="auto">
          <a:xfrm>
            <a:off x="3984603" y="3671936"/>
            <a:ext cx="4478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/>
              <a:t>Line </a:t>
            </a:r>
            <a:r>
              <a:rPr lang="en-US" sz="2000" b="1" dirty="0" smtClean="0"/>
              <a:t>out</a:t>
            </a:r>
            <a:endParaRPr lang="en-US" sz="2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323209" y="4228325"/>
            <a:ext cx="1099622" cy="626525"/>
            <a:chOff x="8584575" y="3890452"/>
            <a:chExt cx="1099690" cy="626563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8584575" y="4044484"/>
              <a:ext cx="235897" cy="0"/>
            </a:xfrm>
            <a:prstGeom prst="line">
              <a:avLst/>
            </a:prstGeom>
            <a:ln w="22225">
              <a:solidFill>
                <a:srgbClr val="1641F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584575" y="4198229"/>
              <a:ext cx="235897" cy="0"/>
            </a:xfrm>
            <a:prstGeom prst="line">
              <a:avLst/>
            </a:prstGeom>
            <a:ln w="2222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584575" y="4365104"/>
              <a:ext cx="235897" cy="0"/>
            </a:xfrm>
            <a:prstGeom prst="line">
              <a:avLst/>
            </a:prstGeom>
            <a:ln w="22225">
              <a:solidFill>
                <a:srgbClr val="378D2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820472" y="3890452"/>
              <a:ext cx="851795" cy="30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400" dirty="0"/>
                <a:t>Orig.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20472" y="4209219"/>
              <a:ext cx="851795" cy="30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400" dirty="0" err="1"/>
                <a:t>Blurr</a:t>
              </a:r>
              <a:r>
                <a:rPr lang="en-US" sz="1400" dirty="0"/>
                <a:t>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832470" y="4044340"/>
              <a:ext cx="851795" cy="30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400" dirty="0"/>
                <a:t>Rec.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695536" y="1183292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C0099"/>
                </a:solidFill>
                <a:cs typeface="Times New Roman" pitchFamily="18" charset="0"/>
              </a:rPr>
              <a:t>Sidorenko et al</a:t>
            </a:r>
            <a:endParaRPr lang="en-US" sz="1400" dirty="0">
              <a:solidFill>
                <a:srgbClr val="CC0099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120650"/>
            <a:ext cx="8229600" cy="922338"/>
          </a:xfrm>
        </p:spPr>
        <p:txBody>
          <a:bodyPr/>
          <a:lstStyle/>
          <a:p>
            <a:r>
              <a:rPr lang="en-US" sz="4400" dirty="0" smtClean="0"/>
              <a:t>Recovery from </a:t>
            </a:r>
            <a:r>
              <a:rPr lang="en-US" sz="4400" dirty="0" err="1" smtClean="0"/>
              <a:t>Lowpass</a:t>
            </a:r>
            <a:r>
              <a:rPr lang="en-US" sz="4400" dirty="0" smtClean="0"/>
              <a:t> Data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24425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462"/>
            <a:ext cx="8686800" cy="9223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Retrieval: </a:t>
            </a:r>
            <a:br>
              <a:rPr lang="en-US" dirty="0" smtClean="0"/>
            </a:br>
            <a:r>
              <a:rPr lang="en-US" sz="3600" dirty="0" smtClean="0"/>
              <a:t>Recover a signal from its Fourier magnitude</a:t>
            </a:r>
            <a:endParaRPr lang="en-US" sz="36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3 1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3 2"/>
          <p:cNvSpPr/>
          <p:nvPr/>
        </p:nvSpPr>
        <p:spPr>
          <a:xfrm>
            <a:off x="3124200" y="1600200"/>
            <a:ext cx="2032398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Fourier +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Absolute value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2019300"/>
            <a:ext cx="381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34000" y="2019300"/>
            <a:ext cx="35599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 1" descr="http://www.psrd.hawaii.edu/WebImg/quasicrystal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16314" r="12270" b="9101"/>
          <a:stretch/>
        </p:blipFill>
        <p:spPr bwMode="auto">
          <a:xfrm>
            <a:off x="7772400" y="1828800"/>
            <a:ext cx="1315873" cy="135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 2" descr="C:\Users\oren\Documents\My documents\Dropbox\Nanolight 2012\f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/>
          <a:stretch/>
        </p:blipFill>
        <p:spPr bwMode="auto">
          <a:xfrm>
            <a:off x="5410200" y="3854923"/>
            <a:ext cx="3718014" cy="262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2746202"/>
            <a:ext cx="8640960" cy="33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SzPct val="75000"/>
              <a:buBlip>
                <a:blip r:embed="rId6"/>
              </a:buBlip>
            </a:pPr>
            <a:r>
              <a:rPr lang="en-US" sz="2000" dirty="0" smtClean="0"/>
              <a:t>Arises </a:t>
            </a:r>
            <a:r>
              <a:rPr lang="en-US" sz="2000" dirty="0"/>
              <a:t>in many fields: crystallography </a:t>
            </a:r>
            <a:r>
              <a:rPr lang="en-US" sz="1200" b="1" dirty="0">
                <a:solidFill>
                  <a:srgbClr val="CC0099"/>
                </a:solidFill>
              </a:rPr>
              <a:t>(Patterson 35)</a:t>
            </a:r>
            <a:r>
              <a:rPr lang="en-US" sz="2000" dirty="0"/>
              <a:t>,                         astronomy </a:t>
            </a:r>
            <a:r>
              <a:rPr lang="en-US" sz="1200" b="1" dirty="0">
                <a:solidFill>
                  <a:srgbClr val="CC0099"/>
                </a:solidFill>
              </a:rPr>
              <a:t>(Fienup 82)</a:t>
            </a:r>
            <a:r>
              <a:rPr lang="en-US" sz="2000" dirty="0"/>
              <a:t>,  optical imaging </a:t>
            </a:r>
            <a:r>
              <a:rPr lang="en-US" sz="1200" b="1" dirty="0">
                <a:solidFill>
                  <a:srgbClr val="CC0099"/>
                </a:solidFill>
              </a:rPr>
              <a:t>(Millane 90)</a:t>
            </a:r>
            <a:r>
              <a:rPr lang="en-US" sz="2000" dirty="0"/>
              <a:t>, and more</a:t>
            </a:r>
          </a:p>
          <a:p>
            <a:pPr>
              <a:buSzPct val="75000"/>
              <a:buBlip>
                <a:blip r:embed="rId6"/>
              </a:buBlip>
            </a:pPr>
            <a:r>
              <a:rPr lang="en-US" sz="2000" dirty="0"/>
              <a:t>Given an optical image illuminated by coherent light, in the far field we obtain the image’s Fourier transform</a:t>
            </a:r>
          </a:p>
          <a:p>
            <a:pPr>
              <a:buSzPct val="75000"/>
              <a:buFontTx/>
              <a:buBlip>
                <a:blip r:embed="rId6"/>
              </a:buBlip>
            </a:pPr>
            <a:r>
              <a:rPr lang="en-US" sz="2000" dirty="0"/>
              <a:t>Optical devices measure the photon </a:t>
            </a:r>
            <a:r>
              <a:rPr lang="en-US" sz="2000" dirty="0" smtClean="0"/>
              <a:t>flux,</a:t>
            </a:r>
          </a:p>
          <a:p>
            <a:pPr marL="361950" indent="0">
              <a:buSzPct val="75000"/>
              <a:buNone/>
            </a:pPr>
            <a:r>
              <a:rPr lang="en-US" sz="2000" dirty="0" smtClean="0"/>
              <a:t>which </a:t>
            </a:r>
            <a:r>
              <a:rPr lang="en-US" sz="2000" dirty="0"/>
              <a:t>is proportional to </a:t>
            </a:r>
            <a:r>
              <a:rPr lang="en-US" sz="2000" dirty="0" smtClean="0"/>
              <a:t>the magnitude</a:t>
            </a:r>
          </a:p>
          <a:p>
            <a:pPr>
              <a:buSzPct val="75000"/>
              <a:buBlip>
                <a:blip r:embed="rId6"/>
              </a:buBlip>
            </a:pPr>
            <a:r>
              <a:rPr lang="en-US" sz="2000" dirty="0"/>
              <a:t>Phase retrieval can allow direct </a:t>
            </a:r>
            <a:r>
              <a:rPr lang="en-US" sz="2000" dirty="0" smtClean="0"/>
              <a:t>recovery</a:t>
            </a:r>
          </a:p>
          <a:p>
            <a:pPr marL="361950" indent="0">
              <a:buSzPct val="75000"/>
              <a:buNone/>
            </a:pPr>
            <a:r>
              <a:rPr lang="en-US" sz="2000" dirty="0" smtClean="0"/>
              <a:t>of </a:t>
            </a:r>
            <a:r>
              <a:rPr lang="en-US" sz="2000" dirty="0"/>
              <a:t>the </a:t>
            </a:r>
            <a:r>
              <a:rPr lang="en-US" sz="2000" dirty="0" smtClean="0"/>
              <a:t>image</a:t>
            </a:r>
            <a:endParaRPr lang="en-US" sz="1800" kern="0" dirty="0" smtClean="0">
              <a:ln w="0"/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SzPct val="75000"/>
              <a:buFontTx/>
              <a:buNone/>
            </a:pPr>
            <a:endParaRPr lang="en-US" sz="800" i="1" kern="0" dirty="0" smtClean="0"/>
          </a:p>
          <a:p>
            <a:pPr marL="0" indent="0">
              <a:spcBef>
                <a:spcPts val="0"/>
              </a:spcBef>
              <a:buSzPct val="75000"/>
              <a:buFontTx/>
              <a:buNone/>
            </a:pPr>
            <a:endParaRPr lang="en-US" sz="1000" i="1" kern="0" dirty="0" smtClean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02" y="1910310"/>
            <a:ext cx="424567" cy="2653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22" y="1828799"/>
            <a:ext cx="1672503" cy="3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400" dirty="0"/>
              <a:t>Coded Diffraction Patterns</a:t>
            </a: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2133600"/>
            <a:ext cx="32766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6582" y="1219200"/>
            <a:ext cx="2507418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altLang="en-US" sz="1200" b="1" dirty="0">
                <a:solidFill>
                  <a:srgbClr val="CC0099"/>
                </a:solidFill>
              </a:rPr>
              <a:t>Candes, Li and Soltanolkotabi 13</a:t>
            </a:r>
            <a:endParaRPr lang="he-IL" sz="1200" b="1" dirty="0">
              <a:solidFill>
                <a:srgbClr val="CC0099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800600"/>
          </a:xfrm>
        </p:spPr>
        <p:txBody>
          <a:bodyPr/>
          <a:lstStyle/>
          <a:p>
            <a:pPr>
              <a:buSzPct val="75000"/>
              <a:buBlip>
                <a:blip r:embed="rId7"/>
              </a:buBlip>
            </a:pPr>
            <a:r>
              <a:rPr lang="en-US" sz="2000" dirty="0" smtClean="0"/>
              <a:t>Modulate the signals with masks before measuring</a:t>
            </a:r>
          </a:p>
          <a:p>
            <a:pPr>
              <a:buSzPct val="75000"/>
              <a:buBlip>
                <a:blip r:embed="rId7"/>
              </a:buBlip>
            </a:pPr>
            <a:endParaRPr lang="en-US" sz="2000" dirty="0"/>
          </a:p>
          <a:p>
            <a:pPr>
              <a:buSzPct val="75000"/>
              <a:buBlip>
                <a:blip r:embed="rId7"/>
              </a:buBlip>
            </a:pPr>
            <a:endParaRPr lang="en-US" sz="2000" dirty="0" smtClean="0"/>
          </a:p>
          <a:p>
            <a:pPr>
              <a:buSzPct val="75000"/>
              <a:buBlip>
                <a:blip r:embed="rId7"/>
              </a:buBlip>
            </a:pPr>
            <a:endParaRPr lang="en-US" sz="2000" dirty="0"/>
          </a:p>
          <a:p>
            <a:pPr>
              <a:buSzPct val="75000"/>
              <a:buBlip>
                <a:blip r:embed="rId7"/>
              </a:buBlip>
            </a:pPr>
            <a:endParaRPr lang="en-US" sz="2000" dirty="0" smtClean="0"/>
          </a:p>
          <a:p>
            <a:pPr>
              <a:buSzPct val="75000"/>
              <a:buBlip>
                <a:blip r:embed="rId7"/>
              </a:buBlip>
            </a:pPr>
            <a:endParaRPr lang="en-US" sz="2000" dirty="0"/>
          </a:p>
          <a:p>
            <a:pPr>
              <a:buSzPct val="75000"/>
              <a:buBlip>
                <a:blip r:embed="rId7"/>
              </a:buBlip>
            </a:pPr>
            <a:endParaRPr lang="en-US" sz="2000" dirty="0" smtClean="0"/>
          </a:p>
          <a:p>
            <a:pPr marL="0" indent="0">
              <a:buSzPct val="75000"/>
              <a:buNone/>
            </a:pPr>
            <a:r>
              <a:rPr lang="en-US" sz="2000" dirty="0" smtClean="0"/>
              <a:t> </a:t>
            </a:r>
          </a:p>
          <a:p>
            <a:pPr>
              <a:buSzPct val="75000"/>
              <a:buBlip>
                <a:blip r:embed="rId7"/>
              </a:buBlip>
            </a:pPr>
            <a:r>
              <a:rPr lang="en-US" altLang="en-US" sz="2000" dirty="0" smtClean="0"/>
              <a:t>Assume </a:t>
            </a:r>
            <a:r>
              <a:rPr lang="en-US" altLang="en-US" sz="2000" dirty="0"/>
              <a:t>an admissible mask d[k] for </a:t>
            </a:r>
            <a:r>
              <a:rPr lang="en-US" altLang="en-US" sz="2000" dirty="0" smtClean="0"/>
              <a:t>which</a:t>
            </a:r>
          </a:p>
          <a:p>
            <a:pPr>
              <a:buSzPct val="75000"/>
              <a:buBlip>
                <a:blip r:embed="rId7"/>
              </a:buBlip>
            </a:pPr>
            <a:r>
              <a:rPr lang="en-US" altLang="en-US" sz="2000" dirty="0"/>
              <a:t>Using                    masks the signal can be recovered</a:t>
            </a:r>
          </a:p>
          <a:p>
            <a:pPr>
              <a:buSzPct val="75000"/>
              <a:buBlip>
                <a:blip r:embed="rId7"/>
              </a:buBlip>
            </a:pPr>
            <a:r>
              <a:rPr lang="en-US" altLang="en-US" sz="2000" dirty="0"/>
              <a:t>Gross et. al improved to</a:t>
            </a:r>
            <a:endParaRPr lang="en-US" sz="2000" dirty="0" smtClean="0"/>
          </a:p>
          <a:p>
            <a:pPr>
              <a:buSzPct val="75000"/>
              <a:buBlip>
                <a:blip r:embed="rId7"/>
              </a:buBlip>
            </a:pPr>
            <a:r>
              <a:rPr lang="en-US" altLang="en-US" sz="2000" dirty="0"/>
              <a:t>Difficulty: random masks, large </a:t>
            </a:r>
            <a:r>
              <a:rPr lang="en-US" altLang="en-US" sz="2000" dirty="0" smtClean="0"/>
              <a:t>constants</a:t>
            </a:r>
            <a:endParaRPr lang="en-US" sz="2000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84" y="1676400"/>
            <a:ext cx="801624" cy="251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2" y="4953000"/>
            <a:ext cx="1136904" cy="321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01237"/>
            <a:ext cx="1136904" cy="32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4565903"/>
            <a:ext cx="3436231" cy="2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Efficient Masks</a:t>
            </a:r>
            <a:endParaRPr lang="he-I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024336"/>
          </a:xfrm>
        </p:spPr>
        <p:txBody>
          <a:bodyPr/>
          <a:lstStyle/>
          <a:p>
            <a:pPr>
              <a:buSzPct val="75000"/>
              <a:buBlip>
                <a:blip r:embed="rId4"/>
              </a:buBlip>
            </a:pPr>
            <a:r>
              <a:rPr lang="en-US" sz="2000" dirty="0" smtClean="0"/>
              <a:t>2 deterministic masks each with 2N measurements suffice!</a:t>
            </a:r>
          </a:p>
          <a:p>
            <a:pPr>
              <a:buSzPct val="75000"/>
              <a:buBlip>
                <a:blip r:embed="rId4"/>
              </a:buBlip>
            </a:pPr>
            <a:endParaRPr lang="en-US" sz="2000" dirty="0"/>
          </a:p>
          <a:p>
            <a:pPr>
              <a:buSzPct val="75000"/>
              <a:buBlip>
                <a:blip r:embed="rId4"/>
              </a:buBlip>
            </a:pPr>
            <a:endParaRPr lang="en-US" sz="2000" dirty="0" smtClean="0"/>
          </a:p>
          <a:p>
            <a:pPr>
              <a:buSzPct val="75000"/>
              <a:buBlip>
                <a:blip r:embed="rId4"/>
              </a:buBlip>
            </a:pPr>
            <a:endParaRPr lang="en-US" sz="2000" dirty="0"/>
          </a:p>
          <a:p>
            <a:pPr>
              <a:buSzPct val="75000"/>
              <a:buBlip>
                <a:blip r:embed="rId4"/>
              </a:buBlip>
            </a:pPr>
            <a:endParaRPr lang="en-US" sz="2000" dirty="0" smtClean="0"/>
          </a:p>
          <a:p>
            <a:pPr>
              <a:buSzPct val="75000"/>
              <a:buBlip>
                <a:blip r:embed="rId4"/>
              </a:buBlip>
            </a:pPr>
            <a:endParaRPr lang="en-US" sz="1000" dirty="0" smtClean="0"/>
          </a:p>
          <a:p>
            <a:pPr marL="0" indent="0">
              <a:buSzPct val="75000"/>
              <a:buNone/>
            </a:pPr>
            <a:endParaRPr lang="en-US" sz="1000" dirty="0" smtClean="0"/>
          </a:p>
          <a:p>
            <a:pPr marL="0" indent="0">
              <a:buSzPct val="75000"/>
              <a:buNone/>
            </a:pPr>
            <a:endParaRPr lang="en-US" sz="1000" dirty="0" smtClean="0"/>
          </a:p>
          <a:p>
            <a:pPr>
              <a:buSzPct val="75000"/>
              <a:buBlip>
                <a:blip r:embed="rId4"/>
              </a:buBlip>
            </a:pPr>
            <a:r>
              <a:rPr lang="en-US" sz="2000" dirty="0" smtClean="0"/>
              <a:t>To recover all signals </a:t>
            </a:r>
            <a:r>
              <a:rPr lang="en-US" sz="2000" i="1" dirty="0" smtClean="0"/>
              <a:t>x[n]</a:t>
            </a:r>
            <a:r>
              <a:rPr lang="en-US" sz="2000" dirty="0" smtClean="0"/>
              <a:t> we can use specific masks which also guarantee stable recovery via SDP</a:t>
            </a:r>
          </a:p>
        </p:txBody>
      </p: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421105" y="1773216"/>
            <a:ext cx="8553450" cy="1731984"/>
            <a:chOff x="1562786" y="1714488"/>
            <a:chExt cx="6352463" cy="1940465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562786" y="1764051"/>
              <a:ext cx="6343645" cy="1890902"/>
            </a:xfrm>
            <a:prstGeom prst="roundRect">
              <a:avLst>
                <a:gd name="adj" fmla="val 16667"/>
              </a:avLst>
            </a:prstGeom>
            <a:solidFill>
              <a:srgbClr val="B8C9DA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 dirty="0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1571604" y="1714488"/>
              <a:ext cx="6343645" cy="5222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800" dirty="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571604" y="2019288"/>
              <a:ext cx="6343645" cy="26670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8C9D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800" dirty="0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785918" y="1714488"/>
              <a:ext cx="6057894" cy="44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cs typeface="Tahoma" pitchFamily="34" charset="0"/>
                </a:rPr>
                <a:t>Theorem </a:t>
              </a:r>
              <a:r>
                <a:rPr lang="en-US" altLang="en-US" sz="2000" b="1" dirty="0" smtClean="0">
                  <a:solidFill>
                    <a:schemeClr val="bg1"/>
                  </a:solidFill>
                  <a:cs typeface="Tahoma" pitchFamily="34" charset="0"/>
                </a:rPr>
                <a:t>(Jaganathan, Eldar and Hassibi  15)</a:t>
              </a:r>
              <a:endParaRPr lang="en-US" altLang="en-US" sz="2000" b="1" dirty="0">
                <a:solidFill>
                  <a:schemeClr val="bg1"/>
                </a:solidFill>
                <a:cs typeface="Tahoma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270248"/>
            <a:ext cx="6260592" cy="75895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52500" y="5105400"/>
            <a:ext cx="7429500" cy="1219200"/>
            <a:chOff x="990600" y="4953000"/>
            <a:chExt cx="7429500" cy="1219200"/>
          </a:xfrm>
        </p:grpSpPr>
        <p:sp>
          <p:nvSpPr>
            <p:cNvPr id="9" name="Rectangle 8"/>
            <p:cNvSpPr/>
            <p:nvPr/>
          </p:nvSpPr>
          <p:spPr>
            <a:xfrm>
              <a:off x="990600" y="4953000"/>
              <a:ext cx="7315200" cy="519385"/>
            </a:xfrm>
            <a:prstGeom prst="rect">
              <a:avLst/>
            </a:prstGeom>
            <a:solidFill>
              <a:srgbClr val="FFC993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81800" y="5195615"/>
              <a:ext cx="6624000" cy="519385"/>
            </a:xfrm>
            <a:prstGeom prst="rect">
              <a:avLst/>
            </a:prstGeom>
            <a:solidFill>
              <a:srgbClr val="FFC993">
                <a:alpha val="73000"/>
              </a:srgbClr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191500" y="5957615"/>
              <a:ext cx="228600" cy="2143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6553200" y="6064771"/>
              <a:ext cx="163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144600" y="5957615"/>
              <a:ext cx="180000" cy="180000"/>
            </a:xfrm>
            <a:prstGeom prst="ellipse">
              <a:avLst/>
            </a:prstGeom>
            <a:solidFill>
              <a:srgbClr val="33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181600" y="5957400"/>
              <a:ext cx="180000" cy="180000"/>
            </a:xfrm>
            <a:prstGeom prst="ellipse">
              <a:avLst/>
            </a:prstGeom>
            <a:solidFill>
              <a:srgbClr val="33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638800" y="5957400"/>
              <a:ext cx="180000" cy="180000"/>
            </a:xfrm>
            <a:prstGeom prst="ellipse">
              <a:avLst/>
            </a:prstGeom>
            <a:solidFill>
              <a:srgbClr val="33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3733800" y="6064771"/>
              <a:ext cx="1080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505200" y="5957888"/>
              <a:ext cx="228600" cy="2143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2895600" y="6064771"/>
              <a:ext cx="61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2667000" y="5957888"/>
              <a:ext cx="228600" cy="2143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2057400" y="6064771"/>
              <a:ext cx="61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828800" y="5957888"/>
              <a:ext cx="228600" cy="2143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1216800" y="6064771"/>
              <a:ext cx="61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990600" y="5957888"/>
              <a:ext cx="228600" cy="2143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6" y="2228087"/>
            <a:ext cx="7677913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Efficient Masks</a:t>
            </a:r>
            <a:endParaRPr lang="he-I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38" y="3169358"/>
            <a:ext cx="8229600" cy="793042"/>
          </a:xfrm>
        </p:spPr>
        <p:txBody>
          <a:bodyPr/>
          <a:lstStyle/>
          <a:p>
            <a:pPr>
              <a:buSzPct val="75000"/>
              <a:buBlip>
                <a:blip r:embed="rId3"/>
              </a:buBlip>
            </a:pPr>
            <a:r>
              <a:rPr lang="en-US" sz="2000" dirty="0" smtClean="0"/>
              <a:t>Idea can be extended to allow for 5 masks, and each one measured with only N measurements</a:t>
            </a:r>
            <a:endParaRPr lang="en-US" sz="2000" dirty="0"/>
          </a:p>
        </p:txBody>
      </p: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421105" y="1475508"/>
            <a:ext cx="8553450" cy="1471982"/>
            <a:chOff x="1562786" y="1660160"/>
            <a:chExt cx="6352463" cy="1649166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562786" y="1764051"/>
              <a:ext cx="6343645" cy="1545275"/>
            </a:xfrm>
            <a:prstGeom prst="roundRect">
              <a:avLst>
                <a:gd name="adj" fmla="val 16667"/>
              </a:avLst>
            </a:prstGeom>
            <a:solidFill>
              <a:srgbClr val="B8C9DA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 dirty="0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1571604" y="1704434"/>
              <a:ext cx="6343645" cy="5222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800" dirty="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571604" y="2019288"/>
              <a:ext cx="6343645" cy="26670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8C9D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800" dirty="0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714479" y="1660160"/>
              <a:ext cx="6057894" cy="44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cs typeface="Tahoma" pitchFamily="34" charset="0"/>
                </a:rPr>
                <a:t>Theorem </a:t>
              </a:r>
              <a:r>
                <a:rPr lang="en-US" altLang="en-US" sz="2000" b="1" dirty="0" smtClean="0">
                  <a:solidFill>
                    <a:schemeClr val="bg1"/>
                  </a:solidFill>
                  <a:cs typeface="Tahoma" pitchFamily="34" charset="0"/>
                </a:rPr>
                <a:t>(Jaganathan, Eldar and Hassibi  15)</a:t>
              </a:r>
              <a:endParaRPr lang="en-US" altLang="en-US" sz="2000" b="1" dirty="0">
                <a:solidFill>
                  <a:schemeClr val="bg1"/>
                </a:solidFill>
                <a:cs typeface="Tahoma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73505" y="1974684"/>
            <a:ext cx="7823039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n-US" dirty="0" smtClean="0"/>
              <a:t>Any                                    can be recovered </a:t>
            </a:r>
            <a:r>
              <a:rPr lang="en-US" dirty="0" smtClean="0"/>
              <a:t>in a robust fashion from </a:t>
            </a:r>
            <a:r>
              <a:rPr lang="en-US" dirty="0" smtClean="0"/>
              <a:t>the two </a:t>
            </a:r>
            <a:endParaRPr lang="en-US" dirty="0" smtClean="0"/>
          </a:p>
          <a:p>
            <a:pPr>
              <a:lnSpc>
                <a:spcPts val="2800"/>
              </a:lnSpc>
            </a:pPr>
            <a:r>
              <a:rPr lang="en-US" dirty="0" smtClean="0"/>
              <a:t>previous </a:t>
            </a:r>
            <a:r>
              <a:rPr lang="en-US" dirty="0" smtClean="0"/>
              <a:t>masks using </a:t>
            </a:r>
            <a:r>
              <a:rPr lang="en-US" dirty="0" smtClean="0"/>
              <a:t>a </a:t>
            </a:r>
            <a:r>
              <a:rPr lang="en-US" dirty="0" err="1" smtClean="0"/>
              <a:t>semidefinite</a:t>
            </a:r>
            <a:r>
              <a:rPr lang="en-US" dirty="0" smtClean="0"/>
              <a:t> relaxation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2" y="2092365"/>
            <a:ext cx="1872996" cy="2514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52500" y="4343400"/>
            <a:ext cx="7429500" cy="1752600"/>
            <a:chOff x="952500" y="4724400"/>
            <a:chExt cx="7429500" cy="1752600"/>
          </a:xfrm>
        </p:grpSpPr>
        <p:sp>
          <p:nvSpPr>
            <p:cNvPr id="19" name="Rectangle 18"/>
            <p:cNvSpPr/>
            <p:nvPr/>
          </p:nvSpPr>
          <p:spPr>
            <a:xfrm>
              <a:off x="952500" y="4724400"/>
              <a:ext cx="3492000" cy="252000"/>
            </a:xfrm>
            <a:prstGeom prst="rect">
              <a:avLst/>
            </a:prstGeom>
            <a:solidFill>
              <a:srgbClr val="FFC993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43700" y="4853400"/>
              <a:ext cx="2808000" cy="252000"/>
            </a:xfrm>
            <a:prstGeom prst="rect">
              <a:avLst/>
            </a:prstGeom>
            <a:solidFill>
              <a:srgbClr val="FFC993">
                <a:alpha val="73000"/>
              </a:srgbClr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8153400" y="5251912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6515100" y="5328112"/>
              <a:ext cx="163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106500" y="5251912"/>
              <a:ext cx="144000" cy="144000"/>
            </a:xfrm>
            <a:prstGeom prst="ellipse">
              <a:avLst/>
            </a:prstGeom>
            <a:solidFill>
              <a:srgbClr val="33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190000" y="5251912"/>
              <a:ext cx="144000" cy="144000"/>
            </a:xfrm>
            <a:prstGeom prst="ellipse">
              <a:avLst/>
            </a:prstGeom>
            <a:solidFill>
              <a:srgbClr val="33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647200" y="5251912"/>
              <a:ext cx="144000" cy="144000"/>
            </a:xfrm>
            <a:prstGeom prst="ellipse">
              <a:avLst/>
            </a:prstGeom>
            <a:solidFill>
              <a:srgbClr val="33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3623765" y="5338200"/>
              <a:ext cx="1080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3467100" y="5266200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2791028" y="5338200"/>
              <a:ext cx="68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628900" y="5266200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1932600" y="5338200"/>
              <a:ext cx="68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790700" y="5266200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1124712" y="5338200"/>
              <a:ext cx="64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52500" y="5266200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82800" y="5515800"/>
              <a:ext cx="3492000" cy="252000"/>
            </a:xfrm>
            <a:prstGeom prst="rect">
              <a:avLst/>
            </a:prstGeom>
            <a:solidFill>
              <a:srgbClr val="FFC993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74000" y="5615400"/>
              <a:ext cx="2808000" cy="252000"/>
            </a:xfrm>
            <a:prstGeom prst="rect">
              <a:avLst/>
            </a:prstGeom>
            <a:solidFill>
              <a:srgbClr val="FFC993">
                <a:alpha val="73000"/>
              </a:srgbClr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8161800" y="5943600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6523500" y="6019800"/>
              <a:ext cx="163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6114900" y="5943600"/>
              <a:ext cx="144000" cy="144000"/>
            </a:xfrm>
            <a:prstGeom prst="ellipse">
              <a:avLst/>
            </a:prstGeom>
            <a:solidFill>
              <a:srgbClr val="33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198400" y="5943600"/>
              <a:ext cx="144000" cy="144000"/>
            </a:xfrm>
            <a:prstGeom prst="ellipse">
              <a:avLst/>
            </a:prstGeom>
            <a:solidFill>
              <a:srgbClr val="33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5655600" y="5943600"/>
              <a:ext cx="144000" cy="144000"/>
            </a:xfrm>
            <a:prstGeom prst="ellipse">
              <a:avLst/>
            </a:prstGeom>
            <a:solidFill>
              <a:srgbClr val="33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3632165" y="6029888"/>
              <a:ext cx="1080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3475500" y="5957888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2799428" y="6029888"/>
              <a:ext cx="68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637300" y="5957888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>
              <a:off x="1941000" y="6029888"/>
              <a:ext cx="68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799100" y="5957888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1133112" y="6029888"/>
              <a:ext cx="64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960900" y="5957888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58328" y="6261000"/>
              <a:ext cx="7416000" cy="216000"/>
            </a:xfrm>
            <a:prstGeom prst="rect">
              <a:avLst/>
            </a:prstGeom>
            <a:solidFill>
              <a:srgbClr val="FFC993">
                <a:alpha val="73000"/>
              </a:srgbClr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196458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600200"/>
            <a:ext cx="8839200" cy="3048000"/>
          </a:xfrm>
        </p:spPr>
        <p:txBody>
          <a:bodyPr/>
          <a:lstStyle/>
          <a:p>
            <a:pPr marL="273050" indent="-273050" eaLnBrk="1" hangingPunct="1">
              <a:lnSpc>
                <a:spcPts val="2800"/>
              </a:lnSpc>
              <a:buFontTx/>
              <a:buBlip>
                <a:blip r:embed="rId3"/>
              </a:buBlip>
            </a:pPr>
            <a:r>
              <a:rPr lang="en-US" altLang="en-US" sz="2000" dirty="0" smtClean="0"/>
              <a:t>STFT provides </a:t>
            </a:r>
            <a:r>
              <a:rPr lang="en-US" altLang="en-US" sz="2000" dirty="0" smtClean="0"/>
              <a:t>an </a:t>
            </a:r>
            <a:r>
              <a:rPr lang="en-US" altLang="en-US" sz="2000" dirty="0" smtClean="0"/>
              <a:t>effective way to measure in the Fourier domain</a:t>
            </a:r>
          </a:p>
          <a:p>
            <a:pPr marL="273050" indent="-273050" eaLnBrk="1" hangingPunct="1">
              <a:lnSpc>
                <a:spcPts val="2800"/>
              </a:lnSpc>
              <a:buFontTx/>
              <a:buBlip>
                <a:blip r:embed="rId3"/>
              </a:buBlip>
            </a:pPr>
            <a:r>
              <a:rPr lang="en-US" altLang="en-US" sz="2000" dirty="0" smtClean="0"/>
              <a:t>Provides better recovery for the same number of measurements</a:t>
            </a:r>
          </a:p>
          <a:p>
            <a:pPr marL="273050" indent="-273050" eaLnBrk="1" hangingPunct="1">
              <a:lnSpc>
                <a:spcPts val="2800"/>
              </a:lnSpc>
              <a:buFontTx/>
              <a:buBlip>
                <a:blip r:embed="rId3"/>
              </a:buBlip>
            </a:pPr>
            <a:r>
              <a:rPr lang="en-US" altLang="en-US" sz="2000" dirty="0" smtClean="0"/>
              <a:t>Provable </a:t>
            </a:r>
            <a:r>
              <a:rPr lang="en-US" altLang="en-US" sz="2000" dirty="0" smtClean="0"/>
              <a:t>recovery </a:t>
            </a:r>
            <a:r>
              <a:rPr lang="en-US" altLang="en-US" sz="2000" dirty="0" smtClean="0"/>
              <a:t>guarantees</a:t>
            </a:r>
          </a:p>
          <a:p>
            <a:pPr marL="273050" indent="-273050" eaLnBrk="1" hangingPunct="1">
              <a:lnSpc>
                <a:spcPts val="2800"/>
              </a:lnSpc>
              <a:buFontTx/>
              <a:buBlip>
                <a:blip r:embed="rId3"/>
              </a:buBlip>
            </a:pPr>
            <a:r>
              <a:rPr lang="en-US" altLang="en-US" sz="2000" dirty="0" smtClean="0"/>
              <a:t>Efficient methods in practice</a:t>
            </a:r>
          </a:p>
          <a:p>
            <a:pPr marL="273050" indent="-273050" eaLnBrk="1" hangingPunct="1">
              <a:lnSpc>
                <a:spcPts val="2800"/>
              </a:lnSpc>
              <a:buFontTx/>
              <a:buBlip>
                <a:blip r:embed="rId3"/>
              </a:buBlip>
            </a:pPr>
            <a:r>
              <a:rPr lang="en-US" altLang="en-US" sz="2000" dirty="0" smtClean="0"/>
              <a:t>Deterministic </a:t>
            </a:r>
            <a:r>
              <a:rPr lang="en-US" altLang="en-US" sz="2000" dirty="0" smtClean="0"/>
              <a:t>robust masks </a:t>
            </a:r>
            <a:r>
              <a:rPr lang="en-US" altLang="en-US" sz="2000" dirty="0" smtClean="0"/>
              <a:t>can be constructed that are very efficient</a:t>
            </a:r>
          </a:p>
          <a:p>
            <a:pPr marL="273050" indent="-273050" eaLnBrk="1" hangingPunct="1">
              <a:lnSpc>
                <a:spcPts val="2800"/>
              </a:lnSpc>
              <a:buFontTx/>
              <a:buBlip>
                <a:blip r:embed="rId3"/>
              </a:buBlip>
            </a:pPr>
            <a:r>
              <a:rPr lang="en-US" altLang="en-US" sz="2000" dirty="0" smtClean="0"/>
              <a:t>Future work: complete SDP relaxation analysis</a:t>
            </a:r>
            <a:endParaRPr lang="en-US" altLang="en-US" sz="2000" dirty="0"/>
          </a:p>
          <a:p>
            <a:pPr marL="273050" indent="-273050" eaLnBrk="1" hangingPunct="1">
              <a:buFontTx/>
              <a:buBlip>
                <a:blip r:embed="rId3"/>
              </a:buBlip>
            </a:pPr>
            <a:endParaRPr lang="en-US" altLang="en-US" sz="2000" dirty="0" smtClean="0"/>
          </a:p>
          <a:p>
            <a:pPr marL="273050" indent="-273050" eaLnBrk="1" hangingPunct="1">
              <a:buFontTx/>
              <a:buBlip>
                <a:blip r:embed="rId3"/>
              </a:buBlip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903808" y="4724400"/>
            <a:ext cx="7340600" cy="68728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Practical </a:t>
            </a:r>
            <a:r>
              <a:rPr lang="en-US" sz="2400" b="1" dirty="0" smtClean="0">
                <a:solidFill>
                  <a:srgbClr val="FFFFFF"/>
                </a:solidFill>
              </a:rPr>
              <a:t>Method </a:t>
            </a:r>
            <a:r>
              <a:rPr lang="en-US" sz="2400" b="1" dirty="0" smtClean="0">
                <a:solidFill>
                  <a:srgbClr val="FFFFFF"/>
                </a:solidFill>
              </a:rPr>
              <a:t>for Fourier Phase Retrieval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8068" name="Rectangle 2"/>
          <p:cNvSpPr>
            <a:spLocks noChangeArrowheads="1"/>
          </p:cNvSpPr>
          <p:nvPr/>
        </p:nvSpPr>
        <p:spPr bwMode="auto">
          <a:xfrm>
            <a:off x="457200" y="116632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Palatino Linotype"/>
              </a:rPr>
              <a:t>Conclusion</a:t>
            </a:r>
            <a:endParaRPr lang="en-US" altLang="en-US" sz="4400" b="1" dirty="0">
              <a:solidFill>
                <a:srgbClr val="FFFFFF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893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514600"/>
            <a:ext cx="8229600" cy="1252538"/>
          </a:xfrm>
        </p:spPr>
        <p:txBody>
          <a:bodyPr/>
          <a:lstStyle/>
          <a:p>
            <a:r>
              <a:rPr lang="en-US" sz="6500" dirty="0" smtClean="0">
                <a:solidFill>
                  <a:srgbClr val="CC0099"/>
                </a:solidFill>
                <a:latin typeface="Freestyle Script" panose="030804020302050B0404" pitchFamily="66" charset="0"/>
              </a:rPr>
              <a:t>Thank you!</a:t>
            </a:r>
            <a:endParaRPr lang="en-US" sz="6500" dirty="0">
              <a:solidFill>
                <a:srgbClr val="CC0099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5608" y="1501035"/>
            <a:ext cx="3487613" cy="1174872"/>
          </a:xfrm>
          <a:prstGeom prst="rect">
            <a:avLst/>
          </a:prstGeom>
        </p:spPr>
      </p:pic>
      <p:pic>
        <p:nvPicPr>
          <p:cNvPr id="9" name="Picture 4" descr="http://imagebank.osa.org/getImage.xqy?img=M3cubGFyZ2Usb2UtMTktMi0xMDM3LWcwM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67138"/>
            <a:ext cx="3375298" cy="25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2649072" cy="208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23860"/>
            <a:ext cx="3293123" cy="246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5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0398"/>
            <a:ext cx="8784976" cy="922338"/>
          </a:xfrm>
        </p:spPr>
        <p:txBody>
          <a:bodyPr/>
          <a:lstStyle/>
          <a:p>
            <a:r>
              <a:rPr lang="en-US" sz="4400" dirty="0" smtClean="0"/>
              <a:t>Theory of Phase </a:t>
            </a:r>
            <a:r>
              <a:rPr lang="en-US" sz="4400" dirty="0"/>
              <a:t>Retrieval</a:t>
            </a:r>
            <a:endParaRPr lang="he-I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95400"/>
            <a:ext cx="8640960" cy="4949998"/>
          </a:xfrm>
        </p:spPr>
        <p:txBody>
          <a:bodyPr/>
          <a:lstStyle/>
          <a:p>
            <a:pPr marL="0" indent="0">
              <a:buSzPct val="75000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SzPct val="7500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Difficult to analyze theoretically when recovery is possible</a:t>
            </a:r>
          </a:p>
          <a:p>
            <a:pPr>
              <a:buSzPct val="75000"/>
              <a:buBlip>
                <a:blip r:embed="rId3"/>
              </a:buBlip>
            </a:pPr>
            <a:endParaRPr lang="en-US" sz="2200" dirty="0" smtClean="0"/>
          </a:p>
          <a:p>
            <a:pPr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200" dirty="0" smtClean="0"/>
              <a:t>No uniqueness in 1D problems </a:t>
            </a:r>
            <a:r>
              <a:rPr lang="en-US" sz="18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(</a:t>
            </a:r>
            <a:r>
              <a:rPr lang="en-US" sz="1800" b="1" kern="1200" dirty="0" err="1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Hofstetter</a:t>
            </a:r>
            <a:r>
              <a:rPr lang="en-US" sz="18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  64)</a:t>
            </a:r>
          </a:p>
          <a:p>
            <a:pPr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200" dirty="0" smtClean="0"/>
              <a:t>Uniqueness </a:t>
            </a:r>
            <a:r>
              <a:rPr lang="en-US" sz="2200" dirty="0" smtClean="0"/>
              <a:t>in 2D if oversampled by factor 2 </a:t>
            </a:r>
            <a:r>
              <a:rPr lang="en-US" sz="18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(Hayes 82)</a:t>
            </a:r>
          </a:p>
          <a:p>
            <a:pPr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200" dirty="0" smtClean="0"/>
              <a:t>No guarantee on stability</a:t>
            </a:r>
          </a:p>
          <a:p>
            <a:pPr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200" dirty="0" smtClean="0"/>
              <a:t>No known algorithms to achieve unique solution</a:t>
            </a:r>
          </a:p>
          <a:p>
            <a:pPr marL="0" indent="0">
              <a:buSzPct val="75000"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SzPct val="75000"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SzPct val="75000"/>
              <a:buNone/>
            </a:pPr>
            <a:endParaRPr lang="en-US" sz="1800" dirty="0" smtClean="0">
              <a:ln w="0"/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</a:pPr>
            <a:endParaRPr lang="en-US" sz="800" i="1" dirty="0" smtClean="0"/>
          </a:p>
          <a:p>
            <a:pPr marL="0" indent="0">
              <a:spcBef>
                <a:spcPts val="0"/>
              </a:spcBef>
              <a:buSzPct val="75000"/>
              <a:buNone/>
            </a:pPr>
            <a:endParaRPr lang="en-US" sz="10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87269" y="5410200"/>
            <a:ext cx="6385082" cy="430887"/>
          </a:xfrm>
          <a:prstGeom prst="rect">
            <a:avLst/>
          </a:prstGeom>
          <a:solidFill>
            <a:srgbClr val="FF0000"/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</a:rPr>
              <a:t>Recovery from Fourier Measurements is Difficult!</a:t>
            </a:r>
            <a:endParaRPr lang="he-IL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0398"/>
            <a:ext cx="8784976" cy="922338"/>
          </a:xfrm>
        </p:spPr>
        <p:txBody>
          <a:bodyPr/>
          <a:lstStyle/>
          <a:p>
            <a:r>
              <a:rPr lang="en-US" sz="4400" dirty="0" smtClean="0"/>
              <a:t>Progress on Phase Retrieval</a:t>
            </a:r>
            <a:endParaRPr lang="he-I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3202"/>
            <a:ext cx="8640960" cy="4949998"/>
          </a:xfrm>
        </p:spPr>
        <p:txBody>
          <a:bodyPr/>
          <a:lstStyle/>
          <a:p>
            <a:pPr>
              <a:spcBef>
                <a:spcPts val="600"/>
              </a:spcBef>
              <a:buSzPct val="75000"/>
              <a:buBlip>
                <a:blip r:embed="rId3"/>
              </a:buBlip>
            </a:pPr>
            <a:r>
              <a:rPr lang="en-US" sz="2200" dirty="0" smtClean="0"/>
              <a:t>Assume </a:t>
            </a:r>
            <a:r>
              <a:rPr lang="en-US" sz="2200" dirty="0" smtClean="0"/>
              <a:t>random measurements to develop </a:t>
            </a:r>
            <a:r>
              <a:rPr lang="en-US" sz="2200" dirty="0" smtClean="0"/>
              <a:t>theory 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(</a:t>
            </a:r>
            <a:r>
              <a:rPr lang="en-US" sz="1600" b="1" kern="1200" dirty="0" err="1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Candes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 et. a</a:t>
            </a:r>
            <a:r>
              <a:rPr lang="en-US" sz="16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l, </a:t>
            </a:r>
            <a:r>
              <a:rPr lang="en-US" sz="1600" b="1" kern="1200" dirty="0" err="1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Rauhut</a:t>
            </a:r>
            <a:r>
              <a:rPr lang="en-US" sz="16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 et. 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a</a:t>
            </a:r>
            <a:r>
              <a:rPr lang="en-US" sz="16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l, Gross et. 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a</a:t>
            </a:r>
            <a:r>
              <a:rPr lang="en-US" sz="16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l, Li et. 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a</a:t>
            </a:r>
            <a:r>
              <a:rPr lang="en-US" sz="16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l,  Eldar et. 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a</a:t>
            </a:r>
            <a:r>
              <a:rPr lang="en-US" sz="16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l, </a:t>
            </a:r>
            <a:r>
              <a:rPr lang="en-US" sz="1600" b="1" kern="1200" dirty="0" err="1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Netrapalli</a:t>
            </a:r>
            <a:r>
              <a:rPr lang="en-US" sz="16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 et. al, </a:t>
            </a:r>
            <a:r>
              <a:rPr lang="en-US" sz="1600" b="1" kern="1200" dirty="0" err="1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Fannjiang</a:t>
            </a:r>
            <a:r>
              <a:rPr lang="en-US" sz="16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 et. al …)</a:t>
            </a:r>
            <a:endParaRPr lang="en-US" sz="2200" dirty="0" smtClean="0"/>
          </a:p>
          <a:p>
            <a:pPr>
              <a:spcBef>
                <a:spcPts val="600"/>
              </a:spcBef>
              <a:buSzPct val="75000"/>
              <a:buBlip>
                <a:blip r:embed="rId3"/>
              </a:buBlip>
            </a:pPr>
            <a:endParaRPr lang="en-US" sz="2200" dirty="0" smtClean="0"/>
          </a:p>
          <a:p>
            <a:pPr>
              <a:spcBef>
                <a:spcPts val="600"/>
              </a:spcBef>
              <a:buSzPct val="75000"/>
              <a:buBlip>
                <a:blip r:embed="rId3"/>
              </a:buBlip>
            </a:pPr>
            <a:r>
              <a:rPr lang="en-US" sz="2200" dirty="0" smtClean="0"/>
              <a:t>Introduce </a:t>
            </a:r>
            <a:r>
              <a:rPr lang="en-US" sz="2200" dirty="0" smtClean="0"/>
              <a:t>prior to stabilize solution</a:t>
            </a:r>
          </a:p>
          <a:p>
            <a:pPr lvl="1">
              <a:spcBef>
                <a:spcPts val="600"/>
              </a:spcBef>
              <a:buSzPct val="75000"/>
              <a:buBlip>
                <a:blip r:embed="rId3"/>
              </a:buBlip>
            </a:pPr>
            <a:r>
              <a:rPr lang="en-US" sz="2000" dirty="0" smtClean="0"/>
              <a:t>Support restriction</a:t>
            </a:r>
            <a:r>
              <a:rPr lang="en-US" sz="1600" dirty="0" smtClean="0"/>
              <a:t> </a:t>
            </a:r>
            <a:r>
              <a:rPr lang="en-US" sz="16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(Fienup 82)</a:t>
            </a:r>
          </a:p>
          <a:p>
            <a:pPr lvl="1">
              <a:spcBef>
                <a:spcPts val="600"/>
              </a:spcBef>
              <a:buSzPct val="75000"/>
              <a:buBlip>
                <a:blip r:embed="rId3"/>
              </a:buBlip>
            </a:pPr>
            <a:r>
              <a:rPr lang="en-US" sz="2000" dirty="0"/>
              <a:t>Sparsity</a:t>
            </a:r>
            <a:r>
              <a:rPr lang="en-US" sz="1600" dirty="0" smtClean="0"/>
              <a:t> 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(Moravec et. al 07, Eldar et. al 11, Vetterli et. al 11, Shechtman et. al 11)</a:t>
            </a:r>
          </a:p>
          <a:p>
            <a:pPr>
              <a:spcBef>
                <a:spcPts val="600"/>
              </a:spcBef>
              <a:buSzPct val="75000"/>
              <a:buBlip>
                <a:blip r:embed="rId3"/>
              </a:buBlip>
            </a:pPr>
            <a:endParaRPr lang="en-US" sz="2200" dirty="0" smtClean="0"/>
          </a:p>
          <a:p>
            <a:pPr>
              <a:spcBef>
                <a:spcPts val="600"/>
              </a:spcBef>
              <a:buSzPct val="75000"/>
              <a:buBlip>
                <a:blip r:embed="rId3"/>
              </a:buBlip>
            </a:pPr>
            <a:r>
              <a:rPr lang="en-US" sz="2200" dirty="0" smtClean="0"/>
              <a:t>Add </a:t>
            </a:r>
            <a:r>
              <a:rPr lang="en-US" sz="2200" dirty="0" smtClean="0"/>
              <a:t>redundancy to Fourier measurements</a:t>
            </a:r>
          </a:p>
          <a:p>
            <a:pPr lvl="1">
              <a:spcBef>
                <a:spcPts val="600"/>
              </a:spcBef>
              <a:buSzPct val="75000"/>
              <a:buBlip>
                <a:blip r:embed="rId3"/>
              </a:buBlip>
            </a:pPr>
            <a:r>
              <a:rPr lang="en-US" sz="2000" dirty="0"/>
              <a:t>Random masks</a:t>
            </a:r>
            <a:r>
              <a:rPr lang="en-US" sz="1600" dirty="0" smtClean="0"/>
              <a:t>  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(Candes et. al 13, Bandeira et. al 13)</a:t>
            </a:r>
          </a:p>
          <a:p>
            <a:pPr lvl="1">
              <a:spcBef>
                <a:spcPts val="600"/>
              </a:spcBef>
              <a:buSzPct val="75000"/>
              <a:buBlip>
                <a:blip r:embed="rId3"/>
              </a:buBlip>
            </a:pPr>
            <a:r>
              <a:rPr lang="en-US" sz="2000" dirty="0"/>
              <a:t>Short-time Fourier transform</a:t>
            </a:r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(Nawab et. al 83, Eldar et. 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al </a:t>
            </a:r>
            <a:r>
              <a:rPr lang="en-US" sz="16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15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, </a:t>
            </a:r>
            <a:endParaRPr lang="en-US" sz="1600" b="1" kern="1200" dirty="0" smtClean="0">
              <a:solidFill>
                <a:srgbClr val="CC0099"/>
              </a:solidFill>
              <a:latin typeface="Palatino Linotype" pitchFamily="18" charset="0"/>
              <a:cs typeface="Arial" pitchFamily="34" charset="0"/>
            </a:endParaRPr>
          </a:p>
          <a:p>
            <a:pPr marL="457200" lvl="1" indent="0">
              <a:spcBef>
                <a:spcPts val="600"/>
              </a:spcBef>
              <a:buSzPct val="75000"/>
              <a:buNone/>
            </a:pP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1600" b="1" kern="1200" dirty="0" smtClean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     Jaganathan 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et. 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al  15)</a:t>
            </a:r>
          </a:p>
          <a:p>
            <a:pPr lvl="1">
              <a:spcBef>
                <a:spcPts val="600"/>
              </a:spcBef>
              <a:buSzPct val="75000"/>
              <a:buBlip>
                <a:blip r:embed="rId3"/>
              </a:buBlip>
            </a:pPr>
            <a:r>
              <a:rPr lang="en-US" sz="2000" dirty="0"/>
              <a:t>Small number of fixed masks</a:t>
            </a:r>
            <a:r>
              <a:rPr lang="en-US" sz="1600" dirty="0" smtClean="0"/>
              <a:t> </a:t>
            </a:r>
            <a:r>
              <a:rPr lang="en-US" sz="1600" b="1" kern="1200" dirty="0">
                <a:solidFill>
                  <a:srgbClr val="CC0099"/>
                </a:solidFill>
                <a:latin typeface="Palatino Linotype" pitchFamily="18" charset="0"/>
                <a:cs typeface="Arial" pitchFamily="34" charset="0"/>
              </a:rPr>
              <a:t>(Jaganathan et. al  15)</a:t>
            </a:r>
          </a:p>
          <a:p>
            <a:pPr marL="457200" lvl="1" indent="0">
              <a:spcBef>
                <a:spcPts val="600"/>
              </a:spcBef>
              <a:buSzPct val="75000"/>
              <a:buNone/>
            </a:pPr>
            <a:endParaRPr lang="en-US" sz="1200" dirty="0" smtClean="0"/>
          </a:p>
          <a:p>
            <a:pPr marL="0" indent="0">
              <a:spcBef>
                <a:spcPts val="600"/>
              </a:spcBef>
              <a:buSzPct val="75000"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SzPct val="75000"/>
              <a:buNone/>
            </a:pPr>
            <a:endParaRPr lang="en-US" sz="1800" dirty="0" smtClean="0">
              <a:ln w="0"/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SzPct val="75000"/>
              <a:buNone/>
            </a:pPr>
            <a:endParaRPr lang="en-US" sz="800" i="1" dirty="0" smtClean="0"/>
          </a:p>
          <a:p>
            <a:pPr marL="0" indent="0">
              <a:spcBef>
                <a:spcPts val="600"/>
              </a:spcBef>
              <a:buSzPct val="75000"/>
              <a:buNone/>
            </a:pPr>
            <a:endParaRPr lang="en-US" sz="1000" i="1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7651385" y="5167477"/>
            <a:ext cx="226199" cy="100472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7585" y="5498069"/>
            <a:ext cx="82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0398"/>
            <a:ext cx="8784976" cy="922338"/>
          </a:xfrm>
        </p:spPr>
        <p:txBody>
          <a:bodyPr/>
          <a:lstStyle/>
          <a:p>
            <a:r>
              <a:rPr lang="en-US" dirty="0" smtClean="0"/>
              <a:t>Recovery From the </a:t>
            </a:r>
            <a:r>
              <a:rPr lang="en-US" dirty="0" err="1" smtClean="0"/>
              <a:t>STFT</a:t>
            </a:r>
            <a:r>
              <a:rPr lang="en-US" dirty="0" smtClean="0"/>
              <a:t> </a:t>
            </a:r>
            <a:r>
              <a:rPr lang="en-US" dirty="0" smtClean="0"/>
              <a:t>Magnitude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86" y="2743200"/>
            <a:ext cx="8640960" cy="3349798"/>
          </a:xfrm>
        </p:spPr>
        <p:txBody>
          <a:bodyPr/>
          <a:lstStyle/>
          <a:p>
            <a:pPr>
              <a:spcAft>
                <a:spcPts val="400"/>
              </a:spcAft>
              <a:buSzPct val="75000"/>
              <a:buBlip>
                <a:blip r:embed="rId4"/>
              </a:buBlip>
            </a:pPr>
            <a:r>
              <a:rPr lang="en-US" sz="2000" dirty="0" smtClean="0"/>
              <a:t>Easy to implement in optical settings</a:t>
            </a:r>
          </a:p>
          <a:p>
            <a:pPr lvl="1">
              <a:spcAft>
                <a:spcPts val="400"/>
              </a:spcAft>
              <a:buSzPct val="75000"/>
              <a:buBlip>
                <a:blip r:embed="rId4"/>
              </a:buBlip>
            </a:pPr>
            <a:r>
              <a:rPr lang="en-US" sz="1600" dirty="0"/>
              <a:t>FROG – measurements of short pulses  </a:t>
            </a:r>
            <a:r>
              <a:rPr lang="en-US" sz="1200" b="1" dirty="0">
                <a:solidFill>
                  <a:srgbClr val="CC0099"/>
                </a:solidFill>
                <a:ea typeface="+mn-ea"/>
              </a:rPr>
              <a:t>(</a:t>
            </a:r>
            <a:r>
              <a:rPr lang="en-US" sz="1200" b="1" dirty="0" err="1">
                <a:solidFill>
                  <a:srgbClr val="CC0099"/>
                </a:solidFill>
                <a:ea typeface="+mn-ea"/>
              </a:rPr>
              <a:t>Trebino</a:t>
            </a:r>
            <a:r>
              <a:rPr lang="en-US" sz="1200" b="1" dirty="0">
                <a:solidFill>
                  <a:srgbClr val="CC0099"/>
                </a:solidFill>
                <a:ea typeface="+mn-ea"/>
              </a:rPr>
              <a:t> </a:t>
            </a:r>
            <a:r>
              <a:rPr lang="en-US" sz="1200" b="1" dirty="0">
                <a:solidFill>
                  <a:srgbClr val="CC0099"/>
                </a:solidFill>
                <a:ea typeface="+mn-ea"/>
              </a:rPr>
              <a:t>and Kane </a:t>
            </a:r>
            <a:r>
              <a:rPr lang="en-US" sz="1200" b="1" dirty="0">
                <a:solidFill>
                  <a:srgbClr val="CC0099"/>
                </a:solidFill>
                <a:ea typeface="+mn-ea"/>
              </a:rPr>
              <a:t>91)</a:t>
            </a:r>
            <a:endParaRPr lang="en-US" sz="1200" b="1" dirty="0">
              <a:solidFill>
                <a:srgbClr val="CC0099"/>
              </a:solidFill>
              <a:ea typeface="+mn-ea"/>
            </a:endParaRPr>
          </a:p>
          <a:p>
            <a:pPr lvl="1">
              <a:spcAft>
                <a:spcPts val="400"/>
              </a:spcAft>
              <a:buSzPct val="75000"/>
              <a:buBlip>
                <a:blip r:embed="rId4"/>
              </a:buBlip>
            </a:pPr>
            <a:r>
              <a:rPr lang="en-US" sz="1600" dirty="0" err="1" smtClean="0"/>
              <a:t>Ptychography</a:t>
            </a:r>
            <a:r>
              <a:rPr lang="en-US" sz="1600" dirty="0" smtClean="0"/>
              <a:t> </a:t>
            </a:r>
            <a:r>
              <a:rPr lang="en-US" sz="1600" dirty="0" smtClean="0"/>
              <a:t>– measurement of optical </a:t>
            </a:r>
            <a:r>
              <a:rPr lang="en-US" sz="1600" dirty="0" smtClean="0"/>
              <a:t>images </a:t>
            </a:r>
            <a:r>
              <a:rPr lang="en-US" sz="1200" b="1" dirty="0">
                <a:solidFill>
                  <a:srgbClr val="CC0099"/>
                </a:solidFill>
                <a:ea typeface="+mn-ea"/>
              </a:rPr>
              <a:t>(Hoppe 69)</a:t>
            </a:r>
            <a:endParaRPr lang="en-US" sz="1200" b="1" dirty="0">
              <a:solidFill>
                <a:srgbClr val="CC0099"/>
              </a:solidFill>
              <a:ea typeface="+mn-ea"/>
            </a:endParaRPr>
          </a:p>
          <a:p>
            <a:pPr>
              <a:spcAft>
                <a:spcPts val="400"/>
              </a:spcAft>
              <a:buSzPct val="75000"/>
              <a:buBlip>
                <a:blip r:embed="rId4"/>
              </a:buBlip>
            </a:pPr>
            <a:r>
              <a:rPr lang="en-US" sz="2000" dirty="0" smtClean="0"/>
              <a:t>Also </a:t>
            </a:r>
            <a:r>
              <a:rPr lang="en-US" sz="2000" dirty="0"/>
              <a:t>encountered in </a:t>
            </a:r>
            <a:r>
              <a:rPr lang="en-US" sz="2000" dirty="0" smtClean="0"/>
              <a:t>speech/audio </a:t>
            </a:r>
            <a:r>
              <a:rPr lang="en-US" sz="2000" dirty="0"/>
              <a:t>processing</a:t>
            </a:r>
            <a:r>
              <a:rPr lang="en-US" sz="2400" dirty="0"/>
              <a:t> </a:t>
            </a:r>
            <a:r>
              <a:rPr lang="en-US" sz="1200" b="1" dirty="0">
                <a:solidFill>
                  <a:srgbClr val="CC0099"/>
                </a:solidFill>
              </a:rPr>
              <a:t>(Griffin and Lim 84, </a:t>
            </a:r>
            <a:r>
              <a:rPr lang="en-US" sz="1200" b="1" dirty="0" err="1">
                <a:solidFill>
                  <a:srgbClr val="CC0099"/>
                </a:solidFill>
              </a:rPr>
              <a:t>Nawab</a:t>
            </a:r>
            <a:r>
              <a:rPr lang="en-US" sz="1200" b="1" dirty="0">
                <a:solidFill>
                  <a:srgbClr val="CC0099"/>
                </a:solidFill>
              </a:rPr>
              <a:t> et. al 83)</a:t>
            </a:r>
          </a:p>
          <a:p>
            <a:pPr>
              <a:spcAft>
                <a:spcPts val="400"/>
              </a:spcAft>
              <a:buSzPct val="75000"/>
              <a:buBlip>
                <a:blip r:embed="rId4"/>
              </a:buBlip>
            </a:pPr>
            <a:r>
              <a:rPr lang="en-US" sz="2000" dirty="0" smtClean="0"/>
              <a:t>Almost </a:t>
            </a:r>
            <a:r>
              <a:rPr lang="en-US" sz="2000" dirty="0" smtClean="0"/>
              <a:t>all signals can be recovered as long as there is overlap between the segments</a:t>
            </a:r>
          </a:p>
          <a:p>
            <a:pPr>
              <a:spcAft>
                <a:spcPts val="400"/>
              </a:spcAft>
              <a:buSzPct val="75000"/>
              <a:buBlip>
                <a:blip r:embed="rId4"/>
              </a:buBlip>
            </a:pPr>
            <a:r>
              <a:rPr lang="en-US" sz="2000" dirty="0" smtClean="0"/>
              <a:t>Almost all signals can be recovered using </a:t>
            </a:r>
            <a:r>
              <a:rPr lang="en-US" sz="2000" dirty="0" err="1" smtClean="0"/>
              <a:t>semidefinite</a:t>
            </a:r>
            <a:r>
              <a:rPr lang="en-US" sz="2000" dirty="0" smtClean="0"/>
              <a:t> </a:t>
            </a:r>
            <a:r>
              <a:rPr lang="en-US" sz="2000" dirty="0" smtClean="0"/>
              <a:t>relaxation</a:t>
            </a:r>
            <a:endParaRPr lang="en-US" sz="2000" dirty="0" smtClean="0"/>
          </a:p>
          <a:p>
            <a:pPr>
              <a:spcAft>
                <a:spcPts val="400"/>
              </a:spcAft>
              <a:buSzPct val="75000"/>
              <a:buBlip>
                <a:blip r:embed="rId4"/>
              </a:buBlip>
            </a:pPr>
            <a:r>
              <a:rPr lang="en-US" sz="2000" dirty="0" smtClean="0"/>
              <a:t>Efficient algorithms like GESPAR work very well in </a:t>
            </a:r>
            <a:r>
              <a:rPr lang="en-US" sz="2000" dirty="0" smtClean="0"/>
              <a:t>practice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SzPct val="75000"/>
              <a:buNone/>
            </a:pPr>
            <a:endParaRPr lang="en-US" sz="1800" dirty="0" smtClean="0">
              <a:ln w="0"/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</a:pPr>
            <a:endParaRPr lang="en-US" sz="800" i="1" dirty="0" smtClean="0"/>
          </a:p>
          <a:p>
            <a:pPr marL="0" indent="0">
              <a:spcBef>
                <a:spcPts val="0"/>
              </a:spcBef>
              <a:buSzPct val="75000"/>
              <a:buNone/>
            </a:pPr>
            <a:endParaRPr lang="en-US" sz="1000" i="1" dirty="0" smtClean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530975" y="1514586"/>
            <a:ext cx="200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L – step size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N – signal length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W – window length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7" y="1600200"/>
            <a:ext cx="4748784" cy="8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Talk Outline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46994"/>
            <a:ext cx="8507288" cy="3463206"/>
          </a:xfrm>
        </p:spPr>
        <p:txBody>
          <a:bodyPr/>
          <a:lstStyle/>
          <a:p>
            <a:pPr>
              <a:lnSpc>
                <a:spcPts val="3500"/>
              </a:lnSpc>
              <a:buSzPct val="75000"/>
              <a:buFontTx/>
              <a:buBlip>
                <a:blip r:embed="rId3"/>
              </a:buBlip>
              <a:defRPr/>
            </a:pPr>
            <a:r>
              <a:rPr lang="en-US" sz="2200" dirty="0" smtClean="0"/>
              <a:t>Summary of phase retrieval </a:t>
            </a:r>
            <a:r>
              <a:rPr lang="en-US" sz="2200" dirty="0" smtClean="0"/>
              <a:t>results</a:t>
            </a:r>
          </a:p>
          <a:p>
            <a:pPr>
              <a:lnSpc>
                <a:spcPts val="3500"/>
              </a:lnSpc>
              <a:buSzPct val="75000"/>
              <a:buFontTx/>
              <a:buBlip>
                <a:blip r:embed="rId3"/>
              </a:buBlip>
              <a:defRPr/>
            </a:pPr>
            <a:r>
              <a:rPr lang="en-US" sz="2200" dirty="0" smtClean="0"/>
              <a:t>Efficient algorithms</a:t>
            </a:r>
            <a:endParaRPr lang="en-US" sz="2200" dirty="0" smtClean="0"/>
          </a:p>
          <a:p>
            <a:pPr>
              <a:lnSpc>
                <a:spcPts val="3500"/>
              </a:lnSpc>
              <a:buSzPct val="75000"/>
              <a:buFontTx/>
              <a:buBlip>
                <a:blip r:embed="rId3"/>
              </a:buBlip>
              <a:defRPr/>
            </a:pPr>
            <a:r>
              <a:rPr lang="en-US" sz="2200" dirty="0" smtClean="0"/>
              <a:t>STFT in optics</a:t>
            </a:r>
          </a:p>
          <a:p>
            <a:pPr>
              <a:lnSpc>
                <a:spcPts val="3500"/>
              </a:lnSpc>
              <a:buSzPct val="75000"/>
              <a:buFontTx/>
              <a:buBlip>
                <a:blip r:embed="rId3"/>
              </a:buBlip>
              <a:defRPr/>
            </a:pPr>
            <a:r>
              <a:rPr lang="en-US" sz="2200" dirty="0" smtClean="0">
                <a:ea typeface="+mn-ea"/>
              </a:rPr>
              <a:t>Theoretical </a:t>
            </a:r>
            <a:r>
              <a:rPr lang="en-US" sz="2200" dirty="0" smtClean="0">
                <a:ea typeface="+mn-ea"/>
              </a:rPr>
              <a:t>guarantees</a:t>
            </a:r>
            <a:endParaRPr lang="en-US" sz="22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26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34297" y="1551642"/>
                <a:ext cx="8657303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SzPct val="75000"/>
                </a:pPr>
                <a:r>
                  <a:rPr lang="en-US" sz="2000" dirty="0" smtClean="0">
                    <a:ln w="0"/>
                    <a:solidFill>
                      <a:srgbClr val="FF0000"/>
                    </a:solidFill>
                  </a:rPr>
                  <a:t>Analysis of Random Measurements:</a:t>
                </a:r>
              </a:p>
              <a:p>
                <a:pPr>
                  <a:lnSpc>
                    <a:spcPts val="2800"/>
                  </a:lnSpc>
                  <a:buSzPct val="75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                   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latin typeface="Cambria Math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noise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>
                  <a:ln w="0"/>
                  <a:latin typeface="Calibri" panose="020F0502020204030204" pitchFamily="34" charset="0"/>
                </a:endParaRPr>
              </a:p>
              <a:p>
                <a:pPr>
                  <a:buSzPct val="75000"/>
                </a:pPr>
                <a:endParaRPr lang="en-US" sz="800" i="1" dirty="0"/>
              </a:p>
              <a:p>
                <a:pPr>
                  <a:buSzPct val="75000"/>
                </a:pPr>
                <a:endParaRPr lang="en-US" sz="1000" i="1" dirty="0" smtClean="0"/>
              </a:p>
              <a:p>
                <a:pPr>
                  <a:buSzPct val="75000"/>
                </a:pPr>
                <a:endParaRPr lang="en-US" sz="1000" i="1" dirty="0" smtClean="0"/>
              </a:p>
              <a:p>
                <a:pPr>
                  <a:buSzPct val="75000"/>
                </a:pPr>
                <a:endParaRPr lang="en-US" sz="1000" i="1" dirty="0" smtClean="0"/>
              </a:p>
              <a:p>
                <a:pPr lvl="1">
                  <a:lnSpc>
                    <a:spcPts val="2400"/>
                  </a:lnSpc>
                  <a:spcBef>
                    <a:spcPts val="0"/>
                  </a:spcBef>
                  <a:buSzPct val="75000"/>
                  <a:buBlip>
                    <a:blip r:embed="rId5"/>
                  </a:buBlip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4</m:t>
                    </m:r>
                    <m:r>
                      <a:rPr lang="en-US" sz="2000" i="1">
                        <a:latin typeface="Cambria Math"/>
                      </a:rPr>
                      <m:t>𝑁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/>
                  <a:t> measurements needed for uniqueness </a:t>
                </a:r>
                <a:endParaRPr lang="en-US" sz="2000" dirty="0" smtClean="0"/>
              </a:p>
              <a:p>
                <a:pPr lvl="1">
                  <a:lnSpc>
                    <a:spcPts val="2400"/>
                  </a:lnSpc>
                  <a:spcBef>
                    <a:spcPts val="0"/>
                  </a:spcBef>
                  <a:buSzPct val="75000"/>
                </a:pPr>
                <a:r>
                  <a:rPr lang="en-US" sz="2000" b="1" dirty="0">
                    <a:solidFill>
                      <a:srgbClr val="CC0099"/>
                    </a:solidFill>
                    <a:latin typeface="Palatino Linotype" pitchFamily="18" charset="0"/>
                    <a:cs typeface="Arial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CC0099"/>
                    </a:solidFill>
                    <a:latin typeface="Palatino Linotype" pitchFamily="18" charset="0"/>
                    <a:cs typeface="Arial" pitchFamily="34" charset="0"/>
                  </a:rPr>
                  <a:t>  </a:t>
                </a:r>
                <a:r>
                  <a:rPr lang="en-US" sz="1200" b="1" dirty="0" smtClean="0">
                    <a:solidFill>
                      <a:srgbClr val="CC0099"/>
                    </a:solidFill>
                    <a:latin typeface="Palatino Linotype" pitchFamily="18" charset="0"/>
                    <a:cs typeface="Arial" pitchFamily="34" charset="0"/>
                  </a:rPr>
                  <a:t>(</a:t>
                </a:r>
                <a:r>
                  <a:rPr lang="en-US" sz="1200" b="1" dirty="0">
                    <a:solidFill>
                      <a:srgbClr val="CC0099"/>
                    </a:solidFill>
                    <a:latin typeface="Palatino Linotype" pitchFamily="18" charset="0"/>
                    <a:cs typeface="Arial" pitchFamily="34" charset="0"/>
                  </a:rPr>
                  <a:t>Balan, Casazza, Edidin o6, Bandira et. al </a:t>
                </a:r>
                <a:r>
                  <a:rPr lang="en-US" sz="1200" b="1" dirty="0" smtClean="0">
                    <a:solidFill>
                      <a:srgbClr val="CC0099"/>
                    </a:solidFill>
                    <a:latin typeface="Palatino Linotype" pitchFamily="18" charset="0"/>
                    <a:cs typeface="Arial" pitchFamily="34" charset="0"/>
                  </a:rPr>
                  <a:t>13)</a:t>
                </a:r>
                <a:endParaRPr lang="en-US" sz="1200" b="1" dirty="0">
                  <a:solidFill>
                    <a:srgbClr val="CC0099"/>
                  </a:solidFill>
                  <a:latin typeface="Palatino Linotype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97" y="1551642"/>
                <a:ext cx="8657303" cy="1959511"/>
              </a:xfrm>
              <a:prstGeom prst="rect">
                <a:avLst/>
              </a:prstGeom>
              <a:blipFill rotWithShape="0">
                <a:blip r:embed="rId6"/>
                <a:stretch>
                  <a:fillRect l="-775"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0398"/>
            <a:ext cx="8784976" cy="922338"/>
          </a:xfrm>
        </p:spPr>
        <p:txBody>
          <a:bodyPr/>
          <a:lstStyle/>
          <a:p>
            <a:r>
              <a:rPr lang="en-US" sz="4400" dirty="0" smtClean="0"/>
              <a:t>Analysis of Phase Retrieval</a:t>
            </a:r>
            <a:endParaRPr lang="he-IL" sz="4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33800" y="2133600"/>
            <a:ext cx="3240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72114" y="2424276"/>
            <a:ext cx="1409286" cy="318924"/>
          </a:xfrm>
          <a:prstGeom prst="rect">
            <a:avLst/>
          </a:prstGeom>
          <a:noFill/>
        </p:spPr>
        <p:txBody>
          <a:bodyPr wrap="none" lIns="36000" tIns="36000" rIns="36000" bIns="36000" rtlCol="1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random vector</a:t>
            </a:r>
            <a:endParaRPr lang="he-IL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60146" y="2286000"/>
            <a:ext cx="0" cy="180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5976" y="5867400"/>
            <a:ext cx="4140000" cy="468000"/>
          </a:xfrm>
          <a:prstGeom prst="rect">
            <a:avLst/>
          </a:prstGeom>
          <a:solidFill>
            <a:srgbClr val="FF0000"/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How to solve objective function?</a:t>
            </a:r>
            <a:endParaRPr lang="he-IL" sz="2000" dirty="0">
              <a:solidFill>
                <a:srgbClr val="FFFFFF"/>
              </a:solidFill>
            </a:endParaRPr>
          </a:p>
        </p:txBody>
      </p:sp>
      <p:grpSp>
        <p:nvGrpSpPr>
          <p:cNvPr id="12" name="Group 83"/>
          <p:cNvGrpSpPr>
            <a:grpSpLocks/>
          </p:cNvGrpSpPr>
          <p:nvPr/>
        </p:nvGrpSpPr>
        <p:grpSpPr bwMode="auto">
          <a:xfrm>
            <a:off x="609600" y="3647629"/>
            <a:ext cx="7624216" cy="1686371"/>
            <a:chOff x="1560355" y="1714488"/>
            <a:chExt cx="6346076" cy="1095679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1562786" y="1769745"/>
              <a:ext cx="6343645" cy="1040422"/>
            </a:xfrm>
            <a:prstGeom prst="roundRect">
              <a:avLst>
                <a:gd name="adj" fmla="val 16667"/>
              </a:avLst>
            </a:prstGeom>
            <a:solidFill>
              <a:srgbClr val="B8C9DA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                 </a:t>
              </a:r>
              <a:endParaRPr lang="he-IL" altLang="en-US" sz="1800" dirty="0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1560356" y="1743279"/>
              <a:ext cx="6343645" cy="5222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800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560355" y="2019288"/>
              <a:ext cx="6343645" cy="26670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8C9D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800" dirty="0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814058" y="1714488"/>
              <a:ext cx="6057894" cy="29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2000" b="1" dirty="0" smtClean="0">
                  <a:solidFill>
                    <a:schemeClr val="bg1"/>
                  </a:solidFill>
                  <a:cs typeface="Tahoma" pitchFamily="34" charset="0"/>
                </a:rPr>
                <a:t>Stable Phase Retrieval (Eldar and Mendelson 14):</a:t>
              </a:r>
              <a:endParaRPr lang="en-US" altLang="en-US" sz="2000" b="1" dirty="0">
                <a:solidFill>
                  <a:schemeClr val="bg1"/>
                </a:solidFill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34384" y="4165193"/>
                <a:ext cx="7103227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400"/>
                  </a:lnSpc>
                  <a:spcBef>
                    <a:spcPts val="0"/>
                  </a:spcBef>
                  <a:buSzPct val="750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measurements needed for stability</a:t>
                </a:r>
                <a:endParaRPr lang="en-US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ts val="2400"/>
                  </a:lnSpc>
                  <a:spcBef>
                    <a:spcPts val="0"/>
                  </a:spcBef>
                  <a:buSzPct val="75000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log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r>
                  <a:rPr lang="en-US" dirty="0">
                    <a:solidFill>
                      <a:srgbClr val="000000"/>
                    </a:solidFill>
                  </a:rPr>
                  <a:t> measurements needed for stability with sparse input</a:t>
                </a:r>
                <a:endParaRPr lang="en-US" sz="1200" b="1" dirty="0">
                  <a:solidFill>
                    <a:srgbClr val="CC0099"/>
                  </a:solidFill>
                  <a:latin typeface="Palatino Linotype" pitchFamily="18" charset="0"/>
                  <a:cs typeface="Arial" pitchFamily="34" charset="0"/>
                </a:endParaRPr>
              </a:p>
              <a:p>
                <a:pPr>
                  <a:lnSpc>
                    <a:spcPts val="2400"/>
                  </a:lnSpc>
                  <a:spcBef>
                    <a:spcPts val="600"/>
                  </a:spcBef>
                  <a:buSzPct val="75000"/>
                </a:pPr>
                <a:r>
                  <a:rPr lang="en-US" dirty="0"/>
                  <a:t>Solving </a:t>
                </a:r>
                <a:r>
                  <a:rPr lang="en-US" dirty="0" smtClean="0"/>
                  <a:t>                                                               provides </a:t>
                </a:r>
                <a:r>
                  <a:rPr lang="en-US" dirty="0"/>
                  <a:t>stable </a:t>
                </a:r>
                <a:r>
                  <a:rPr lang="en-US" dirty="0" smtClean="0"/>
                  <a:t>solution </a:t>
                </a:r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84" y="4165193"/>
                <a:ext cx="7103227" cy="1092607"/>
              </a:xfrm>
              <a:prstGeom prst="rect">
                <a:avLst/>
              </a:prstGeom>
              <a:blipFill rotWithShape="0">
                <a:blip r:embed="rId7"/>
                <a:stretch>
                  <a:fillRect l="-686" t="-1111" r="-515"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32" y="4822783"/>
            <a:ext cx="2262644" cy="428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953000"/>
            <a:ext cx="1021080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1602432"/>
                <a:ext cx="8839200" cy="4798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ts val="2800"/>
                  </a:lnSpc>
                  <a:spcBef>
                    <a:spcPts val="400"/>
                  </a:spcBef>
                  <a:buSzPct val="75000"/>
                  <a:buBlip>
                    <a:blip r:embed="rId4"/>
                  </a:buBlip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000" dirty="0"/>
                  <a:t>with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>
                  <a:lnSpc>
                    <a:spcPts val="2800"/>
                  </a:lnSpc>
                  <a:spcBef>
                    <a:spcPts val="400"/>
                  </a:spcBef>
                  <a:buSzPct val="75000"/>
                  <a:buFontTx/>
                  <a:buBlip>
                    <a:blip r:embed="rId4"/>
                  </a:buBlip>
                  <a:defRPr/>
                </a:pPr>
                <a:r>
                  <a:rPr lang="en-US" sz="2000" kern="0" dirty="0" smtClean="0"/>
                  <a:t>Phase retrieval can be written as</a:t>
                </a:r>
              </a:p>
              <a:p>
                <a:pPr marL="0" indent="0">
                  <a:lnSpc>
                    <a:spcPts val="2800"/>
                  </a:lnSpc>
                  <a:spcBef>
                    <a:spcPts val="400"/>
                  </a:spcBef>
                  <a:buSzPct val="75000"/>
                  <a:buNone/>
                  <a:defRPr/>
                </a:pPr>
                <a:r>
                  <a:rPr lang="en-US" sz="2000" kern="0" dirty="0"/>
                  <a:t>	</a:t>
                </a:r>
                <a:r>
                  <a:rPr lang="en-US" sz="2000" kern="0" dirty="0" smtClean="0"/>
                  <a:t>	minimize rank (X)</a:t>
                </a:r>
              </a:p>
              <a:p>
                <a:pPr marL="0" indent="0">
                  <a:lnSpc>
                    <a:spcPts val="2800"/>
                  </a:lnSpc>
                  <a:spcBef>
                    <a:spcPts val="400"/>
                  </a:spcBef>
                  <a:buSzPct val="75000"/>
                  <a:buNone/>
                  <a:defRPr/>
                </a:pPr>
                <a:r>
                  <a:rPr lang="en-US" sz="2000" kern="0" dirty="0"/>
                  <a:t>	</a:t>
                </a:r>
                <a:r>
                  <a:rPr lang="en-US" sz="2000" kern="0" dirty="0" smtClean="0"/>
                  <a:t>	subject to A(X) = b,  X ≥ 0</a:t>
                </a:r>
              </a:p>
              <a:p>
                <a:pPr>
                  <a:lnSpc>
                    <a:spcPts val="2800"/>
                  </a:lnSpc>
                  <a:spcBef>
                    <a:spcPts val="400"/>
                  </a:spcBef>
                  <a:buSzPct val="75000"/>
                  <a:buBlip>
                    <a:blip r:embed="rId4"/>
                  </a:buBlip>
                  <a:defRPr/>
                </a:pPr>
                <a:r>
                  <a:rPr lang="en-US" sz="2000" dirty="0" smtClean="0"/>
                  <a:t>SDP </a:t>
                </a:r>
                <a:r>
                  <a:rPr lang="en-US" sz="2000" dirty="0"/>
                  <a:t>relaxation: 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/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/>
                  <a:t> or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logdet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apply reweighting</a:t>
                </a:r>
              </a:p>
              <a:p>
                <a:pPr marL="0" indent="0">
                  <a:lnSpc>
                    <a:spcPts val="2800"/>
                  </a:lnSpc>
                  <a:spcBef>
                    <a:spcPts val="400"/>
                  </a:spcBef>
                  <a:buSzPct val="75000"/>
                  <a:buNone/>
                  <a:defRPr/>
                </a:pPr>
                <a:r>
                  <a:rPr lang="en-US" sz="2200" kern="0" dirty="0" smtClean="0">
                    <a:solidFill>
                      <a:srgbClr val="FF0000"/>
                    </a:solidFill>
                  </a:rPr>
                  <a:t>Advantages / Disadvantages</a:t>
                </a:r>
              </a:p>
              <a:p>
                <a:pPr>
                  <a:lnSpc>
                    <a:spcPts val="2800"/>
                  </a:lnSpc>
                  <a:spcBef>
                    <a:spcPts val="400"/>
                  </a:spcBef>
                  <a:buSzPct val="75000"/>
                  <a:buBlip>
                    <a:blip r:embed="rId4"/>
                  </a:buBlip>
                  <a:defRPr/>
                </a:pPr>
                <a:r>
                  <a:rPr lang="en-US" sz="2000" dirty="0" smtClean="0"/>
                  <a:t>Convenient </a:t>
                </a:r>
                <a:r>
                  <a:rPr lang="en-US" sz="2000" dirty="0"/>
                  <a:t>for proving recovery guarantees</a:t>
                </a:r>
              </a:p>
              <a:p>
                <a:pPr>
                  <a:lnSpc>
                    <a:spcPts val="2800"/>
                  </a:lnSpc>
                  <a:spcBef>
                    <a:spcPts val="400"/>
                  </a:spcBef>
                  <a:buSzPct val="75000"/>
                  <a:buBlip>
                    <a:blip r:embed="rId4"/>
                  </a:buBlip>
                  <a:defRPr/>
                </a:pPr>
                <a:r>
                  <a:rPr lang="en-US" sz="2000" dirty="0"/>
                  <a:t>Yields the true vector whp for </a:t>
                </a:r>
                <a:r>
                  <a:rPr lang="en-US" sz="2000" dirty="0" smtClean="0"/>
                  <a:t>          </a:t>
                </a:r>
                <a:r>
                  <a:rPr lang="en-US" sz="2000" dirty="0" smtClean="0"/>
                  <a:t> Gaussian </a:t>
                </a:r>
                <a:r>
                  <a:rPr lang="en-US" sz="2000" dirty="0"/>
                  <a:t>meas. </a:t>
                </a:r>
                <a:r>
                  <a:rPr lang="en-US" sz="1200" b="1" dirty="0">
                    <a:solidFill>
                      <a:srgbClr val="CC0099"/>
                    </a:solidFill>
                  </a:rPr>
                  <a:t>(Candes et al. 12)</a:t>
                </a:r>
              </a:p>
              <a:p>
                <a:pPr>
                  <a:lnSpc>
                    <a:spcPts val="2800"/>
                  </a:lnSpc>
                  <a:spcBef>
                    <a:spcPts val="400"/>
                  </a:spcBef>
                  <a:buSzPct val="75000"/>
                  <a:buBlip>
                    <a:blip r:embed="rId4"/>
                  </a:buBlip>
                  <a:defRPr/>
                </a:pPr>
                <a:r>
                  <a:rPr lang="en-US" sz="2000" dirty="0" smtClean="0"/>
                  <a:t>Recovers sparse </a:t>
                </a:r>
                <a:r>
                  <a:rPr lang="en-US" sz="2000" dirty="0"/>
                  <a:t>vectors </a:t>
                </a:r>
                <a:r>
                  <a:rPr lang="en-US" sz="2000" dirty="0" err="1" smtClean="0"/>
                  <a:t>whp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for </a:t>
                </a:r>
                <a:r>
                  <a:rPr lang="en-US" sz="2000" dirty="0" smtClean="0"/>
                  <a:t>                   </a:t>
                </a:r>
                <a:r>
                  <a:rPr lang="en-US" sz="2000" dirty="0" smtClean="0"/>
                  <a:t>    Gaussian </a:t>
                </a:r>
                <a:r>
                  <a:rPr lang="en-US" sz="2000" dirty="0"/>
                  <a:t>meas. </a:t>
                </a:r>
                <a:r>
                  <a:rPr lang="en-US" sz="1200" b="1" dirty="0">
                    <a:solidFill>
                      <a:srgbClr val="CC0099"/>
                    </a:solidFill>
                  </a:rPr>
                  <a:t>(Candes et al. 12</a:t>
                </a:r>
                <a:r>
                  <a:rPr lang="en-US" sz="1200" b="1" dirty="0" smtClean="0">
                    <a:solidFill>
                      <a:srgbClr val="CC0099"/>
                    </a:solidFill>
                  </a:rPr>
                  <a:t>)</a:t>
                </a:r>
              </a:p>
              <a:p>
                <a:pPr marL="0" lvl="0" indent="0" eaLnBrk="1" fontAlgn="auto" hangingPunct="1">
                  <a:lnSpc>
                    <a:spcPts val="2800"/>
                  </a:lnSpc>
                  <a:spcBef>
                    <a:spcPts val="400"/>
                  </a:spcBef>
                  <a:spcAft>
                    <a:spcPts val="0"/>
                  </a:spcAft>
                  <a:buSzPct val="75000"/>
                  <a:buBlip>
                    <a:blip r:embed="rId4"/>
                  </a:buBlip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   Computationally </a:t>
                </a:r>
                <a:r>
                  <a:rPr lang="en-US" sz="2000" dirty="0">
                    <a:solidFill>
                      <a:srgbClr val="000000"/>
                    </a:solidFill>
                  </a:rPr>
                  <a:t>demanding</a:t>
                </a:r>
              </a:p>
              <a:p>
                <a:pPr marL="0" lvl="0" indent="0" eaLnBrk="1" fontAlgn="auto" hangingPunct="1">
                  <a:lnSpc>
                    <a:spcPts val="2800"/>
                  </a:lnSpc>
                  <a:spcBef>
                    <a:spcPts val="400"/>
                  </a:spcBef>
                  <a:spcAft>
                    <a:spcPts val="0"/>
                  </a:spcAft>
                  <a:buSzPct val="75000"/>
                  <a:buBlip>
                    <a:blip r:embed="rId4"/>
                  </a:buBlip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   Difficult </a:t>
                </a:r>
                <a:r>
                  <a:rPr lang="en-US" sz="2000" dirty="0">
                    <a:solidFill>
                      <a:srgbClr val="000000"/>
                    </a:solidFill>
                  </a:rPr>
                  <a:t>to generalize to other nonlinear problems</a:t>
                </a:r>
              </a:p>
              <a:p>
                <a:pPr marL="0" indent="0">
                  <a:lnSpc>
                    <a:spcPts val="2800"/>
                  </a:lnSpc>
                  <a:spcBef>
                    <a:spcPts val="400"/>
                  </a:spcBef>
                  <a:buSzPct val="75000"/>
                  <a:buNone/>
                  <a:defRPr/>
                </a:pPr>
                <a:endParaRPr lang="en-US" sz="1200" b="1" dirty="0">
                  <a:solidFill>
                    <a:srgbClr val="CC0099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602432"/>
                <a:ext cx="8839200" cy="4798368"/>
              </a:xfrm>
              <a:prstGeom prst="rect">
                <a:avLst/>
              </a:prstGeom>
              <a:blipFill rotWithShape="0">
                <a:blip r:embed="rId5"/>
                <a:stretch>
                  <a:fillRect l="-897" t="-762" b="-33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172200" y="1214735"/>
            <a:ext cx="297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CC0099"/>
                </a:solidFill>
              </a:rPr>
              <a:t>Candes</a:t>
            </a:r>
            <a:r>
              <a:rPr lang="en-US" sz="1200" b="1" dirty="0">
                <a:solidFill>
                  <a:srgbClr val="CC0099"/>
                </a:solidFill>
              </a:rPr>
              <a:t>, Eldar, Strohmer </a:t>
            </a:r>
            <a:r>
              <a:rPr lang="en-US" sz="1200" b="1" dirty="0" smtClean="0">
                <a:solidFill>
                  <a:srgbClr val="CC0099"/>
                </a:solidFill>
              </a:rPr>
              <a:t>,</a:t>
            </a:r>
            <a:r>
              <a:rPr lang="en-US" sz="1200" b="1" dirty="0" err="1" smtClean="0">
                <a:solidFill>
                  <a:srgbClr val="CC0099"/>
                </a:solidFill>
              </a:rPr>
              <a:t>Voroninski</a:t>
            </a:r>
            <a:r>
              <a:rPr lang="en-US" sz="1200" b="1" dirty="0" smtClean="0">
                <a:solidFill>
                  <a:srgbClr val="CC0099"/>
                </a:solidFill>
              </a:rPr>
              <a:t> </a:t>
            </a:r>
            <a:r>
              <a:rPr lang="en-US" sz="1200" b="1" dirty="0">
                <a:solidFill>
                  <a:srgbClr val="CC0099"/>
                </a:solidFill>
              </a:rPr>
              <a:t>12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144462"/>
            <a:ext cx="8640284" cy="922338"/>
          </a:xfrm>
        </p:spPr>
        <p:txBody>
          <a:bodyPr/>
          <a:lstStyle/>
          <a:p>
            <a:r>
              <a:rPr lang="en-US" sz="3800" dirty="0" smtClean="0"/>
              <a:t>Recovery via Semidefinite Relaxation</a:t>
            </a:r>
            <a:endParaRPr lang="he-IL" sz="38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334000"/>
            <a:ext cx="1409700" cy="272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6" y="4902200"/>
            <a:ext cx="589788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Efficient Algorithms</a:t>
            </a:r>
            <a:endParaRPr lang="he-I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024336"/>
          </a:xfrm>
        </p:spPr>
        <p:txBody>
          <a:bodyPr/>
          <a:lstStyle/>
          <a:p>
            <a:pPr>
              <a:buSzPct val="75000"/>
              <a:buBlip>
                <a:blip r:embed="rId2"/>
              </a:buBlip>
            </a:pPr>
            <a:r>
              <a:rPr lang="en-US" sz="2000" dirty="0"/>
              <a:t>General theory and algorithms for nonlinear sparse recovery</a:t>
            </a:r>
          </a:p>
          <a:p>
            <a:pPr>
              <a:buSzPct val="75000"/>
              <a:buBlip>
                <a:blip r:embed="rId2"/>
              </a:buBlip>
            </a:pPr>
            <a:r>
              <a:rPr lang="en-US" sz="2000" dirty="0"/>
              <a:t>Derive </a:t>
            </a:r>
            <a:r>
              <a:rPr lang="en-US" sz="2000" dirty="0" smtClean="0"/>
              <a:t>necessary conditions </a:t>
            </a:r>
            <a:r>
              <a:rPr lang="en-US" sz="2000" dirty="0"/>
              <a:t>for optimal solution</a:t>
            </a:r>
          </a:p>
          <a:p>
            <a:pPr>
              <a:buSzPct val="75000"/>
              <a:buBlip>
                <a:blip r:embed="rId2"/>
              </a:buBlip>
            </a:pPr>
            <a:r>
              <a:rPr lang="en-US" sz="2000" dirty="0"/>
              <a:t>Use them to generate </a:t>
            </a:r>
            <a:r>
              <a:rPr lang="en-US" sz="2000" dirty="0" smtClean="0"/>
              <a:t>algorithms</a:t>
            </a:r>
          </a:p>
          <a:p>
            <a:pPr marL="0" indent="0">
              <a:buSzPct val="75000"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SzPct val="7500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Necessary Conditions:</a:t>
            </a:r>
            <a:endParaRPr lang="en-US" sz="2000" dirty="0"/>
          </a:p>
          <a:p>
            <a:pPr>
              <a:buSzPct val="75000"/>
              <a:buBlip>
                <a:blip r:embed="rId2"/>
              </a:buBlip>
            </a:pPr>
            <a:r>
              <a:rPr lang="en-US" sz="2000" dirty="0" smtClean="0"/>
              <a:t>L-stationarity                   </a:t>
            </a:r>
            <a:r>
              <a:rPr lang="en-US" sz="2000" dirty="0" smtClean="0">
                <a:solidFill>
                  <a:srgbClr val="FF0000"/>
                </a:solidFill>
              </a:rPr>
              <a:t>Iterative Hard Thresholding</a:t>
            </a:r>
            <a:endParaRPr lang="en-US" sz="2000" dirty="0" smtClean="0"/>
          </a:p>
          <a:p>
            <a:pPr>
              <a:buSzPct val="75000"/>
              <a:buBlip>
                <a:blip r:embed="rId2"/>
              </a:buBlip>
            </a:pPr>
            <a:r>
              <a:rPr lang="en-US" sz="2000" dirty="0" smtClean="0"/>
              <a:t>CW-minima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Greedy Sparse Simplex (OMP)</a:t>
            </a:r>
          </a:p>
          <a:p>
            <a:pPr>
              <a:buSzPct val="75000"/>
              <a:buBlip>
                <a:blip r:embed="rId2"/>
              </a:buBlip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SzPct val="75000"/>
              <a:buBlip>
                <a:blip r:embed="rId2"/>
              </a:buBlip>
            </a:pPr>
            <a:r>
              <a:rPr lang="en-US" sz="2000" dirty="0" smtClean="0"/>
              <a:t>Greedy sparse simplex can be shown to be more powerful than IHT</a:t>
            </a:r>
            <a:endParaRPr lang="he-IL" sz="2000" dirty="0"/>
          </a:p>
        </p:txBody>
      </p:sp>
      <p:sp>
        <p:nvSpPr>
          <p:cNvPr id="8" name="Right Arrow 7"/>
          <p:cNvSpPr/>
          <p:nvPr/>
        </p:nvSpPr>
        <p:spPr>
          <a:xfrm>
            <a:off x="2895600" y="3843536"/>
            <a:ext cx="54000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95600" y="4203576"/>
            <a:ext cx="54000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01180" y="1247001"/>
            <a:ext cx="14666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C0099"/>
                </a:solidFill>
              </a:rPr>
              <a:t>Beck and Eldar, 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9400" y="1371600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2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 smtClean="0"/>
                  <a:t>   s.t.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he-IL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371600"/>
                <a:ext cx="3276600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186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33872" y="5715000"/>
            <a:ext cx="8352928" cy="513804"/>
          </a:xfrm>
          <a:prstGeom prst="rect">
            <a:avLst/>
          </a:prstGeom>
          <a:solidFill>
            <a:srgbClr val="FF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/>
          <a:lstStyle/>
          <a:p>
            <a:pPr marL="118872" algn="ctr"/>
            <a:r>
              <a:rPr lang="en-US" sz="2200" dirty="0" smtClean="0">
                <a:solidFill>
                  <a:srgbClr val="FFFFFF"/>
                </a:solidFill>
              </a:rPr>
              <a:t>Generalization of sparse recovery to the nonlinear setting!</a:t>
            </a:r>
            <a:endParaRPr lang="he-IL" sz="2200" dirty="0">
              <a:solidFill>
                <a:srgbClr val="FFFFFF"/>
              </a:solidFill>
            </a:endParaRPr>
          </a:p>
          <a:p>
            <a:pPr marL="118872" algn="ctr">
              <a:lnSpc>
                <a:spcPct val="170000"/>
              </a:lnSpc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8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98"/>
  <p:tag name="LATEXADDIN" val="\documentclass{article}&#10;\usepackage{amsmath}&#10;\pagestyle{empty}&#10;\begin{document}&#10;&#10;\[x [ n ]\]&#10;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676.5"/>
  <p:tag name="LATEXADDIN" val="\documentclass{article}&#10;\usepackage{amsmath}&#10;\usepackage{amssymb}&#10;\pagestyle{empty}&#10;\begin{document}&#10;&#10;\[N\geqslant 2W-1\]&#10;&#10;&#10;\end{document}"/>
  <p:tag name="IGUANATEXSIZE" val="20"/>
  <p:tag name="IGUANATEXCURSOR" val="1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22.5"/>
  <p:tag name="LATEXADDIN" val="\documentclass{article}&#10;\usepackage{amsmath}&#10;\usepackage{amssymb}&#10;\pagestyle{empty}&#10;\begin{document}&#10;&#10;\noindent $L&lt; W\leqslant N/2$ (segments overlap)&#10;&#10;&#10;\end{document}"/>
  <p:tag name="IGUANATEXSIZE" val="20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85.25"/>
  <p:tag name="LATEXADDIN" val="\documentclass{article}&#10;\usepackage{amsmath}&#10;\usepackage{amssymb}&#10;\pagestyle{empty}&#10;\begin{document}&#10;&#10;\[L\leqslant W/2\]&#10;&#10;&#10;\end{document}"/>
  <p:tag name="IGUANATEXSIZE" val="20"/>
  <p:tag name="IGUANATEXCURSOR" val="1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744.75"/>
  <p:tag name="LATEXADDIN" val="\documentclass{article}&#10;\usepackage{amsmath}&#10;\usepackage{amssymb}&#10;\pagestyle{empty}&#10;\begin{document}&#10;&#10;\[2\leqslant W\leqslant N/2\]&#10;&#10;&#10;\end{document}"/>
  <p:tag name="IGUANATEXSIZE" val="20"/>
  <p:tag name="IGUANATEXCURSOR" val="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394.5"/>
  <p:tag name="LATEXADDIN" val="\documentclass{article}&#10;\usepackage{amsmath}&#10;\pagestyle{empty}&#10;\begin{document}&#10;&#10;$x [ k  ]d [ k  ]$ &#10;&#10;&#10;\end{document}"/>
  <p:tag name="IGUANATEXSIZE" val="20"/>
  <p:tag name="IGUANATEXCURSOR" val="96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5"/>
  <p:tag name="ORIGINALWIDTH" val="559.5"/>
  <p:tag name="LATEXADDIN" val="\documentclass{article}&#10;\usepackage{amsmath}&#10;\pagestyle{empty}&#10;\begin{document}&#10;&#10;$O\left ( \log^{4}N \right )$ &#10;&#10;&#10;\end{document}"/>
  <p:tag name="IGUANATEXSIZE" val="20"/>
  <p:tag name="IGUANATEXCURSOR" val="92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.5"/>
  <p:tag name="ORIGINALWIDTH" val="559.5"/>
  <p:tag name="LATEXADDIN" val="\documentclass{article}&#10;\usepackage{amsmath}&#10;\pagestyle{empty}&#10;\begin{document}&#10;&#10;$O\left ( \log^{2}N \right )$ &#10;&#10;&#10;\end{document}"/>
  <p:tag name="IGUANATEXSIZE" val="20"/>
  <p:tag name="IGUANATEXCURSOR" val="92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1782"/>
  <p:tag name="LATEXADDIN" val="\documentclass{article}&#10;\usepackage{amsmath}&#10;\pagestyle{empty}&#10;\begin{document}&#10;&#10;$Ed=0,Ed^{2}=0,E\left | d \right |^{4}=2E\left | d \right |^{2}$ &#10;&#10;&#10;\end{document}"/>
  <p:tag name="IGUANATEXSIZE" val="20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3081"/>
  <p:tag name="LATEXADDIN" val="\documentclass{article}&#10;\usepackage{amsmath}&#10;\usepackage{amssymb}&#10;\pagestyle{empty}&#10;\begin{document}&#10;&#10;$d_{1}\left [ n \right ]=1,\;1\leqslant n\leqslant N \quad d_{2}\left [ n \right ]=\begin{cases} &amp; 0 \quad \quad n=0 \\ &amp; 1 \quad \quad 1\leqslant n\leqslant N-1 \end{cases}$ &#10;&#10;&#10;\end{document}"/>
  <p:tag name="IGUANATEXSIZE" val="20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1"/>
  <p:tag name="ORIGINALWIDTH" val="3778.5"/>
  <p:tag name="LATEXADDIN" val="\documentclass{article}&#10;\usepackage{amsmath}&#10;\pagestyle{empty}&#10;\begin{document}&#10;&#10;\noindent  The STFT magnitude of length $2N$ taken with two masks $d_1[n],d_2[n]$ &#10;\\ uniquely determines almost any $x[n]$ if &#10;\begin{enumerate}&#10;\vspace*{-0.1in}&#10;\item for each $n$, $d_1[n]\neq 0$ or $d_2[n] \neq 0$&#10;\vspace*{-0.1in}&#10;\item there is at least one value $m$ for which $d_1[m],d_2[m] \neq 0$ &#10;\end{enumerate}&#10;&#10;&#10;\end{document}"/>
  <p:tag name="IGUANATEXSIZE" val="20"/>
  <p:tag name="IGUANATEXCURSOR" val="98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"/>
  <p:tag name="ORIGINALWIDTH" val="730.5"/>
  <p:tag name="LATEXADDIN" val="\documentclass{article}&#10;\usepackage{amsmath}&#10;\pagestyle{empty}&#10;\begin{document}&#10;&#10;$$y[ k ]=\left| X [ k ]\right|^{2}$$&#10;&#10;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921.75"/>
  <p:tag name="LATEXADDIN" val="\documentclass{article}&#10;\usepackage{amsmath}&#10;\pagestyle{empty}&#10;\begin{document}&#10;&#10;$x [ n ]\, \textrm{with} \,x[ 0  ]\neq 0$ &#10;&#10;&#10;\end{document}"/>
  <p:tag name="IGUANATEXSIZE" val="20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4.75"/>
  <p:tag name="ORIGINALWIDTH" val="2337"/>
  <p:tag name="LATEXADDIN" val="\documentclass{article}&#10;\usepackage{amsmath}&#10;\pagestyle{empty}&#10;\begin{document}&#10;&#10;$$X_{g}( m,k )=\left | \sum_{n=0}^{N-1}x[ n ]g [ mL-n  ]e^{-j2\pi kn/N} \right |^2$$&#10;&#10;&#10;&#10;\end{document}"/>
  <p:tag name="IGUANATEXSIZE" val="20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1"/>
  <p:tag name="ORIGINALWIDTH" val="1221"/>
  <p:tag name="LATEXADDIN" val="\documentclass{article}&#10;\usepackage{amsmath}&#10;\pagestyle{empty}&#10;\begin{document}&#10;&#10;$\sum _{i=1}^{M}\left ( y_{i}- \left| \langle a_{i},x  \rangle\right|^{2} \right )^{p}$ &#10;&#10;&#10;\end{document}"/>
  <p:tag name="IGUANATEXSIZE" val="2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502.5"/>
  <p:tag name="LATEXADDIN" val="\documentclass{article}&#10;\usepackage{amsmath}&#10;\pagestyle{empty}&#10;\begin{document}&#10;&#10;$1&lt; p\leq 2$ &#10;&#10;&#10;\end{document}"/>
  <p:tag name="IGUANATEXSIZE" val="20"/>
  <p:tag name="IGUANATEXCURSOR" val="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693.75"/>
  <p:tag name="LATEXADDIN" val="\documentclass{article}&#10;\usepackage{amsmath}&#10;\pagestyle{empty}&#10;\begin{document}&#10;&#10;$O(k^{2}\log(N))$ &#10;&#10;&#10;\end{document}"/>
  <p:tag name="IGUANATEXSIZE" val="20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90.25"/>
  <p:tag name="LATEXADDIN" val="\documentclass{article}&#10;\usepackage{amsmath}&#10;\pagestyle{empty}&#10;\begin{document}&#10;&#10;$O(N)$ &#10;&#10;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4.75"/>
  <p:tag name="ORIGINALWIDTH" val="2337"/>
  <p:tag name="LATEXADDIN" val="\documentclass{article}&#10;\usepackage{amsmath}&#10;\pagestyle{empty}&#10;\begin{document}&#10;&#10;$$X_{g}( m,k )=\left | \sum_{n=0}^{N-1}x[ n ]g [ mL-n  ]e^{-j2\pi kn/N} \right |^2$$&#10;&#10;&#10;&#10;\end{document}"/>
  <p:tag name="IGUANATEXSIZE" val="20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"/>
  <p:tag name="ORIGINALWIDTH" val="327.75"/>
  <p:tag name="LATEXADDIN" val="\documentclass{article}&#10;\usepackage{amsmath}&#10;\pagestyle{empty}&#10;\begin{document}&#10;&#10;\[\left | g\left [ n \right ] \right |^{2}\]&#10;&#10;&#10;\end{document}"/>
  <p:tag name="IGUANATEXSIZE" val="20"/>
  <p:tag name="IGUANATEXCURSOR" val="125"/>
</p:tagLst>
</file>

<file path=ppt/theme/theme1.xml><?xml version="1.0" encoding="utf-8"?>
<a:theme xmlns:a="http://schemas.openxmlformats.org/drawingml/2006/main" name="Sub-Nyquist Sampling of Analog Signal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latino Linotype"/>
        <a:ea typeface=""/>
        <a:cs typeface="Arial"/>
      </a:majorFont>
      <a:minorFont>
        <a:latin typeface="Palatino Linotyp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6337</TotalTime>
  <Words>1292</Words>
  <Application>Microsoft Office PowerPoint</Application>
  <PresentationFormat>On-screen Show (4:3)</PresentationFormat>
  <Paragraphs>276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 Math</vt:lpstr>
      <vt:lpstr>Corbel</vt:lpstr>
      <vt:lpstr>Freestyle Script</vt:lpstr>
      <vt:lpstr>Palatino Linotype</vt:lpstr>
      <vt:lpstr>Tahoma</vt:lpstr>
      <vt:lpstr>Times New Roman</vt:lpstr>
      <vt:lpstr>Wingdings 2</vt:lpstr>
      <vt:lpstr>Sub-Nyquist Sampling of Analog Signals</vt:lpstr>
      <vt:lpstr>PowerPoint Presentation</vt:lpstr>
      <vt:lpstr>Phase Retrieval:  Recover a signal from its Fourier magnitude</vt:lpstr>
      <vt:lpstr>Theory of Phase Retrieval</vt:lpstr>
      <vt:lpstr>Progress on Phase Retrieval</vt:lpstr>
      <vt:lpstr>Recovery From the STFT Magnitude</vt:lpstr>
      <vt:lpstr>Talk Outline</vt:lpstr>
      <vt:lpstr>Analysis of Phase Retrieval</vt:lpstr>
      <vt:lpstr>Recovery via Semidefinite Relaxation</vt:lpstr>
      <vt:lpstr>Efficient Algorithms</vt:lpstr>
      <vt:lpstr>GESPAR:  GrEedy Sparse PhAse Retrieval</vt:lpstr>
      <vt:lpstr>Performance Comparison</vt:lpstr>
      <vt:lpstr>Provable Efficient Algorithms for Phase Retrieval</vt:lpstr>
      <vt:lpstr>Frequency-Resolved Optical Gating (FROG) </vt:lpstr>
      <vt:lpstr>Ptychography</vt:lpstr>
      <vt:lpstr>Current and New Results</vt:lpstr>
      <vt:lpstr>Theoretical Guarantees</vt:lpstr>
      <vt:lpstr>Recovery From STFT via SDP</vt:lpstr>
      <vt:lpstr>GESPAR for STFT Recovery</vt:lpstr>
      <vt:lpstr>Recovery from Lowpass Data</vt:lpstr>
      <vt:lpstr>Coded Diffraction Patterns</vt:lpstr>
      <vt:lpstr>Efficient Masks</vt:lpstr>
      <vt:lpstr>Efficient Masks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Phase Retrieval of Sparse Signals</dc:title>
  <dc:creator>Yoav</dc:creator>
  <cp:lastModifiedBy>Yonina</cp:lastModifiedBy>
  <cp:revision>386</cp:revision>
  <cp:lastPrinted>2015-06-25T07:59:17Z</cp:lastPrinted>
  <dcterms:created xsi:type="dcterms:W3CDTF">2012-11-11T06:24:09Z</dcterms:created>
  <dcterms:modified xsi:type="dcterms:W3CDTF">2015-07-07T22:50:20Z</dcterms:modified>
</cp:coreProperties>
</file>